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0" r:id="rId2"/>
    <p:sldId id="267" r:id="rId3"/>
    <p:sldId id="258" r:id="rId4"/>
    <p:sldId id="272" r:id="rId5"/>
    <p:sldId id="273" r:id="rId6"/>
    <p:sldId id="274" r:id="rId7"/>
    <p:sldId id="269" r:id="rId8"/>
    <p:sldId id="275" r:id="rId9"/>
    <p:sldId id="291" r:id="rId10"/>
    <p:sldId id="277" r:id="rId11"/>
    <p:sldId id="279" r:id="rId12"/>
    <p:sldId id="280" r:id="rId13"/>
    <p:sldId id="281" r:id="rId14"/>
    <p:sldId id="282" r:id="rId15"/>
    <p:sldId id="283" r:id="rId16"/>
    <p:sldId id="292" r:id="rId17"/>
    <p:sldId id="293" r:id="rId18"/>
    <p:sldId id="294" r:id="rId19"/>
    <p:sldId id="295" r:id="rId20"/>
    <p:sldId id="296" r:id="rId21"/>
    <p:sldId id="297" r:id="rId22"/>
    <p:sldId id="298" r:id="rId23"/>
    <p:sldId id="299" r:id="rId24"/>
    <p:sldId id="300" r:id="rId25"/>
    <p:sldId id="301" r:id="rId26"/>
    <p:sldId id="286" r:id="rId27"/>
    <p:sldId id="287" r:id="rId28"/>
    <p:sldId id="288" r:id="rId29"/>
    <p:sldId id="289" r:id="rId30"/>
    <p:sldId id="290" r:id="rId31"/>
    <p:sldId id="304" r:id="rId32"/>
    <p:sldId id="305" r:id="rId33"/>
    <p:sldId id="306" r:id="rId34"/>
    <p:sldId id="307"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223F05-EFE5-40C9-8865-7DFB4551A031}" type="datetimeFigureOut">
              <a:rPr lang="en-US" smtClean="0"/>
              <a:pPr/>
              <a:t>9/5/2020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DE8ACA-654A-4F33-A848-11BA5BA9A9A9}" type="slidenum">
              <a:rPr lang="en-US" smtClean="0"/>
              <a:pPr/>
              <a:t>‹#›</a:t>
            </a:fld>
            <a:endParaRPr lang="en-US" dirty="0"/>
          </a:p>
        </p:txBody>
      </p:sp>
    </p:spTree>
    <p:extLst>
      <p:ext uri="{BB962C8B-B14F-4D97-AF65-F5344CB8AC3E}">
        <p14:creationId xmlns:p14="http://schemas.microsoft.com/office/powerpoint/2010/main" val="309172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89CDAD-23F6-41CA-90A0-CEE558D8D204}" type="slidenum">
              <a:rPr lang="en-US" smtClean="0"/>
              <a:pPr/>
              <a:t>23</a:t>
            </a:fld>
            <a:endParaRPr lang="en-US" dirty="0"/>
          </a:p>
        </p:txBody>
      </p:sp>
    </p:spTree>
    <p:extLst>
      <p:ext uri="{BB962C8B-B14F-4D97-AF65-F5344CB8AC3E}">
        <p14:creationId xmlns:p14="http://schemas.microsoft.com/office/powerpoint/2010/main" val="3589554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1575D-BE35-4A8C-986B-D4D452A38A57}" type="datetimeFigureOut">
              <a:rPr lang="en-US" smtClean="0"/>
              <a:pPr/>
              <a:t>9/5/2020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6ED5CA-FDA1-4E20-A408-56C1DFFBB46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1575D-BE35-4A8C-986B-D4D452A38A57}" type="datetimeFigureOut">
              <a:rPr lang="en-US" smtClean="0"/>
              <a:pPr/>
              <a:t>9/5/2020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ED5CA-FDA1-4E20-A408-56C1DFFBB4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heme\images (3).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4" name="TextBox 3"/>
          <p:cNvSpPr txBox="1"/>
          <p:nvPr/>
        </p:nvSpPr>
        <p:spPr>
          <a:xfrm>
            <a:off x="685800" y="2362200"/>
            <a:ext cx="4648200" cy="372409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pPr lvl="1" algn="just">
              <a:buFont typeface="Wingdings" pitchFamily="2" charset="2"/>
              <a:buChar char="q"/>
            </a:pPr>
            <a:r>
              <a:rPr lang="en-US" sz="2000" b="1" dirty="0" smtClean="0">
                <a:solidFill>
                  <a:schemeClr val="tx1"/>
                </a:solidFill>
                <a:latin typeface="Times New Roman" pitchFamily="18" charset="0"/>
                <a:cs typeface="Times New Roman" pitchFamily="18" charset="0"/>
              </a:rPr>
              <a:t>Is a process that begins when one party perceives that another party has negatively affected, or is about to negatively affect, something that the first party cares about.</a:t>
            </a:r>
          </a:p>
          <a:p>
            <a:pPr lvl="1" algn="just"/>
            <a:endParaRPr lang="en-US" sz="2000" b="1" dirty="0" smtClean="0">
              <a:solidFill>
                <a:schemeClr val="tx1"/>
              </a:solidFill>
              <a:latin typeface="Times New Roman" pitchFamily="18" charset="0"/>
              <a:cs typeface="Times New Roman" pitchFamily="18" charset="0"/>
            </a:endParaRPr>
          </a:p>
          <a:p>
            <a:pPr lvl="2">
              <a:buFont typeface="Wingdings" pitchFamily="2" charset="2"/>
              <a:buChar char="q"/>
            </a:pPr>
            <a:r>
              <a:rPr lang="en-US" sz="2000" b="1" dirty="0" smtClean="0">
                <a:solidFill>
                  <a:schemeClr val="tx1"/>
                </a:solidFill>
                <a:latin typeface="Times New Roman" pitchFamily="18" charset="0"/>
                <a:cs typeface="Times New Roman" pitchFamily="18" charset="0"/>
              </a:rPr>
              <a:t>Is that point in an ongoing activity when an interaction “crosses over” to become an interparty conflict.</a:t>
            </a:r>
          </a:p>
          <a:p>
            <a:pPr algn="just"/>
            <a:endParaRPr lang="en-US" b="1" dirty="0" smtClean="0">
              <a:latin typeface="Times New Roman" pitchFamily="18" charset="0"/>
              <a:cs typeface="Times New Roman" pitchFamily="18" charset="0"/>
            </a:endParaRPr>
          </a:p>
          <a:p>
            <a:endParaRPr lang="en-US" dirty="0"/>
          </a:p>
        </p:txBody>
      </p:sp>
      <p:pic>
        <p:nvPicPr>
          <p:cNvPr id="6" name="Picture 3" descr="C:\Users\User\Desktop\images.jpg"/>
          <p:cNvPicPr>
            <a:picLocks noChangeAspect="1" noChangeArrowheads="1"/>
          </p:cNvPicPr>
          <p:nvPr/>
        </p:nvPicPr>
        <p:blipFill>
          <a:blip r:embed="rId3" cstate="print"/>
          <a:srcRect/>
          <a:stretch>
            <a:fillRect/>
          </a:stretch>
        </p:blipFill>
        <p:spPr bwMode="auto">
          <a:xfrm>
            <a:off x="5715000" y="2438400"/>
            <a:ext cx="2895600" cy="3581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1371600" y="1295400"/>
            <a:ext cx="5715000" cy="83099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de-DE" sz="2400" b="1" i="1" dirty="0" smtClean="0">
                <a:ln>
                  <a:solidFill>
                    <a:schemeClr val="accent2"/>
                  </a:solidFill>
                </a:ln>
                <a:solidFill>
                  <a:schemeClr val="accent2"/>
                </a:solidFill>
                <a:latin typeface="Times New Roman" pitchFamily="18" charset="0"/>
                <a:cs typeface="Times New Roman" pitchFamily="18" charset="0"/>
              </a:rPr>
              <a:t>conflicts are the expression of opposing interests</a:t>
            </a:r>
            <a:endParaRPr lang="en-US" sz="2400" b="1" i="1" dirty="0" smtClean="0">
              <a:ln>
                <a:solidFill>
                  <a:schemeClr val="accent2"/>
                </a:solidFill>
              </a:ln>
              <a:solidFill>
                <a:schemeClr val="accent2"/>
              </a:solidFill>
              <a:latin typeface="Times New Roman" pitchFamily="18" charset="0"/>
              <a:cs typeface="Times New Roman" pitchFamily="18" charset="0"/>
            </a:endParaRPr>
          </a:p>
        </p:txBody>
      </p:sp>
      <p:sp>
        <p:nvSpPr>
          <p:cNvPr id="8" name="TextBox 7"/>
          <p:cNvSpPr txBox="1"/>
          <p:nvPr/>
        </p:nvSpPr>
        <p:spPr>
          <a:xfrm>
            <a:off x="762000" y="304800"/>
            <a:ext cx="2286001" cy="58477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sz="3200" b="1" u="sng" dirty="0" smtClean="0">
                <a:latin typeface="Times New Roman" pitchFamily="18" charset="0"/>
                <a:cs typeface="Times New Roman" pitchFamily="18" charset="0"/>
              </a:rPr>
              <a:t>Definition</a:t>
            </a:r>
            <a:r>
              <a:rPr lang="en-US" dirty="0" smtClean="0"/>
              <a:t> </a:t>
            </a:r>
            <a:endParaRPr 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685800" y="457200"/>
            <a:ext cx="7696200" cy="1447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000" b="1" i="0" u="none" strike="noStrike" kern="1200" cap="none" spc="0" normalizeH="0" baseline="0" noProof="0" dirty="0" smtClean="0">
                <a:ln>
                  <a:noFill/>
                </a:ln>
                <a:solidFill>
                  <a:schemeClr val="bg1"/>
                </a:solidFill>
                <a:effectLst/>
                <a:uLnTx/>
                <a:uFillTx/>
                <a:latin typeface="+mj-lt"/>
                <a:ea typeface="+mj-ea"/>
                <a:cs typeface="+mj-cs"/>
              </a:rPr>
              <a:t>CONFLICT PROCESS &amp; CONFLICT HANDLING</a:t>
            </a:r>
          </a:p>
        </p:txBody>
      </p:sp>
      <p:pic>
        <p:nvPicPr>
          <p:cNvPr id="4" name="Picture 3"/>
          <p:cNvPicPr>
            <a:picLocks noChangeAspect="1" noChangeArrowheads="1"/>
          </p:cNvPicPr>
          <p:nvPr/>
        </p:nvPicPr>
        <p:blipFill>
          <a:blip r:embed="rId3" cstate="print"/>
          <a:srcRect/>
          <a:stretch>
            <a:fillRect/>
          </a:stretch>
        </p:blipFill>
        <p:spPr>
          <a:xfrm>
            <a:off x="457200" y="2057400"/>
            <a:ext cx="8229600" cy="45720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68" decel="100000"/>
                                        <p:tgtEl>
                                          <p:spTgt spid="3"/>
                                        </p:tgtEl>
                                      </p:cBhvr>
                                    </p:animEffect>
                                    <p:animScale>
                                      <p:cBhvr>
                                        <p:cTn id="8" dur="768" decel="100000"/>
                                        <p:tgtEl>
                                          <p:spTgt spid="3"/>
                                        </p:tgtEl>
                                      </p:cBhvr>
                                      <p:from x="10000" y="10000"/>
                                      <p:to x="200000" y="450000"/>
                                    </p:animScale>
                                    <p:animScale>
                                      <p:cBhvr>
                                        <p:cTn id="9" dur="1230" accel="100000" fill="hold">
                                          <p:stCondLst>
                                            <p:cond delay="768"/>
                                          </p:stCondLst>
                                        </p:cTn>
                                        <p:tgtEl>
                                          <p:spTgt spid="3"/>
                                        </p:tgtEl>
                                      </p:cBhvr>
                                      <p:from x="200000" y="450000"/>
                                      <p:to x="100000" y="100000"/>
                                    </p:animScale>
                                    <p:set>
                                      <p:cBhvr>
                                        <p:cTn id="10" dur="768" fill="hold"/>
                                        <p:tgtEl>
                                          <p:spTgt spid="3"/>
                                        </p:tgtEl>
                                        <p:attrNameLst>
                                          <p:attrName>ppt_x</p:attrName>
                                        </p:attrNameLst>
                                      </p:cBhvr>
                                      <p:to>
                                        <p:strVal val="(0.5)"/>
                                      </p:to>
                                    </p:set>
                                    <p:anim from="(0.5)" to="(#ppt_x)" calcmode="lin" valueType="num">
                                      <p:cBhvr>
                                        <p:cTn id="11" dur="1230" accel="100000" fill="hold">
                                          <p:stCondLst>
                                            <p:cond delay="768"/>
                                          </p:stCondLst>
                                        </p:cTn>
                                        <p:tgtEl>
                                          <p:spTgt spid="3"/>
                                        </p:tgtEl>
                                        <p:attrNameLst>
                                          <p:attrName>ppt_x</p:attrName>
                                        </p:attrNameLst>
                                      </p:cBhvr>
                                    </p:anim>
                                    <p:set>
                                      <p:cBhvr>
                                        <p:cTn id="12" dur="768" fill="hold"/>
                                        <p:tgtEl>
                                          <p:spTgt spid="3"/>
                                        </p:tgtEl>
                                        <p:attrNameLst>
                                          <p:attrName>ppt_y</p:attrName>
                                        </p:attrNameLst>
                                      </p:cBhvr>
                                      <p:to>
                                        <p:strVal val="(#ppt_y+0.4)"/>
                                      </p:to>
                                    </p:set>
                                    <p:anim from="(#ppt_y+0.4)" to="(#ppt_y)" calcmode="lin" valueType="num">
                                      <p:cBhvr>
                                        <p:cTn id="13" dur="1230" accel="100000" fill="hold">
                                          <p:stCondLst>
                                            <p:cond delay="768"/>
                                          </p:stCondLst>
                                        </p:cTn>
                                        <p:tgtEl>
                                          <p:spTgt spid="3"/>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Rectangle 9"/>
          <p:cNvSpPr txBox="1">
            <a:spLocks noChangeArrowheads="1"/>
          </p:cNvSpPr>
          <p:nvPr/>
        </p:nvSpPr>
        <p:spPr>
          <a:xfrm>
            <a:off x="457200" y="1905000"/>
            <a:ext cx="7772400" cy="38862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Stage 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Potential Opposition or incompatibility</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Factors are present that can lead to conflict</a:t>
            </a:r>
            <a:r>
              <a:rPr kumimoji="0" lang="en-US" sz="24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Communication</a:t>
            </a:r>
            <a:endParaRPr kumimoji="0" lang="tr-TR" sz="24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Structure</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Personal variables</a:t>
            </a:r>
          </a:p>
          <a:p>
            <a:pPr marL="1600200" marR="0" lvl="3" indent="-2286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5" name="Rectangle 10"/>
          <p:cNvSpPr txBox="1">
            <a:spLocks noChangeArrowheads="1"/>
          </p:cNvSpPr>
          <p:nvPr/>
        </p:nvSpPr>
        <p:spPr>
          <a:xfrm>
            <a:off x="457200" y="914400"/>
            <a:ext cx="7772400" cy="762000"/>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The Conflict Process</a:t>
            </a:r>
          </a:p>
        </p:txBody>
      </p:sp>
      <p:pic>
        <p:nvPicPr>
          <p:cNvPr id="6" name="Picture 6" descr="j0273388"/>
          <p:cNvPicPr>
            <a:picLocks noChangeAspect="1" noChangeArrowheads="1"/>
          </p:cNvPicPr>
          <p:nvPr/>
        </p:nvPicPr>
        <p:blipFill>
          <a:blip r:embed="rId3" cstate="print"/>
          <a:srcRect/>
          <a:stretch>
            <a:fillRect/>
          </a:stretch>
        </p:blipFill>
        <p:spPr bwMode="auto">
          <a:xfrm>
            <a:off x="5410200" y="3657600"/>
            <a:ext cx="2871788" cy="28956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left)">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left)">
                                      <p:cBhvr>
                                        <p:cTn id="18" dur="500"/>
                                        <p:tgtEl>
                                          <p:spTgt spid="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childTnLst>
                                </p:cTn>
                              </p:par>
                              <p:par>
                                <p:cTn id="31" presetID="26"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down)">
                                      <p:cBhvr>
                                        <p:cTn id="33" dur="580">
                                          <p:stCondLst>
                                            <p:cond delay="0"/>
                                          </p:stCondLst>
                                        </p:cTn>
                                        <p:tgtEl>
                                          <p:spTgt spid="6"/>
                                        </p:tgtEl>
                                      </p:cBhvr>
                                    </p:animEffect>
                                    <p:anim calcmode="lin" valueType="num">
                                      <p:cBhvr>
                                        <p:cTn id="3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9" dur="26">
                                          <p:stCondLst>
                                            <p:cond delay="650"/>
                                          </p:stCondLst>
                                        </p:cTn>
                                        <p:tgtEl>
                                          <p:spTgt spid="6"/>
                                        </p:tgtEl>
                                      </p:cBhvr>
                                      <p:to x="100000" y="60000"/>
                                    </p:animScale>
                                    <p:animScale>
                                      <p:cBhvr>
                                        <p:cTn id="40" dur="166" decel="50000">
                                          <p:stCondLst>
                                            <p:cond delay="676"/>
                                          </p:stCondLst>
                                        </p:cTn>
                                        <p:tgtEl>
                                          <p:spTgt spid="6"/>
                                        </p:tgtEl>
                                      </p:cBhvr>
                                      <p:to x="100000" y="100000"/>
                                    </p:animScale>
                                    <p:animScale>
                                      <p:cBhvr>
                                        <p:cTn id="41" dur="26">
                                          <p:stCondLst>
                                            <p:cond delay="1312"/>
                                          </p:stCondLst>
                                        </p:cTn>
                                        <p:tgtEl>
                                          <p:spTgt spid="6"/>
                                        </p:tgtEl>
                                      </p:cBhvr>
                                      <p:to x="100000" y="80000"/>
                                    </p:animScale>
                                    <p:animScale>
                                      <p:cBhvr>
                                        <p:cTn id="42" dur="166" decel="50000">
                                          <p:stCondLst>
                                            <p:cond delay="1338"/>
                                          </p:stCondLst>
                                        </p:cTn>
                                        <p:tgtEl>
                                          <p:spTgt spid="6"/>
                                        </p:tgtEl>
                                      </p:cBhvr>
                                      <p:to x="100000" y="100000"/>
                                    </p:animScale>
                                    <p:animScale>
                                      <p:cBhvr>
                                        <p:cTn id="43" dur="26">
                                          <p:stCondLst>
                                            <p:cond delay="1642"/>
                                          </p:stCondLst>
                                        </p:cTn>
                                        <p:tgtEl>
                                          <p:spTgt spid="6"/>
                                        </p:tgtEl>
                                      </p:cBhvr>
                                      <p:to x="100000" y="90000"/>
                                    </p:animScale>
                                    <p:animScale>
                                      <p:cBhvr>
                                        <p:cTn id="44" dur="166" decel="50000">
                                          <p:stCondLst>
                                            <p:cond delay="1668"/>
                                          </p:stCondLst>
                                        </p:cTn>
                                        <p:tgtEl>
                                          <p:spTgt spid="6"/>
                                        </p:tgtEl>
                                      </p:cBhvr>
                                      <p:to x="100000" y="100000"/>
                                    </p:animScale>
                                    <p:animScale>
                                      <p:cBhvr>
                                        <p:cTn id="45" dur="26">
                                          <p:stCondLst>
                                            <p:cond delay="1808"/>
                                          </p:stCondLst>
                                        </p:cTn>
                                        <p:tgtEl>
                                          <p:spTgt spid="6"/>
                                        </p:tgtEl>
                                      </p:cBhvr>
                                      <p:to x="100000" y="95000"/>
                                    </p:animScale>
                                    <p:animScale>
                                      <p:cBhvr>
                                        <p:cTn id="4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Content Placeholder 2"/>
          <p:cNvSpPr txBox="1">
            <a:spLocks/>
          </p:cNvSpPr>
          <p:nvPr/>
        </p:nvSpPr>
        <p:spPr>
          <a:xfrm>
            <a:off x="609600" y="2209800"/>
            <a:ext cx="4800600" cy="43434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Communication</a:t>
            </a:r>
          </a:p>
          <a:p>
            <a:pPr marL="742950" marR="0" lvl="1" indent="-285750"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0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Semantic difficulties, misunderstandings, and “noise”</a:t>
            </a:r>
          </a:p>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Different words connotations, insufficient exchange of information and noise in communication channel are all antecedent conditions to conflict. Too much communication as well as too little communication can lay the foundation for conflict</a:t>
            </a:r>
            <a:r>
              <a:rPr kumimoji="0" lang="en-US" sz="28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Rectangle 2"/>
          <p:cNvSpPr txBox="1">
            <a:spLocks noChangeArrowheads="1"/>
          </p:cNvSpPr>
          <p:nvPr/>
        </p:nvSpPr>
        <p:spPr>
          <a:xfrm>
            <a:off x="685800" y="533400"/>
            <a:ext cx="7772400" cy="1143000"/>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Stage I: Potential Opposition or Incompatibility</a:t>
            </a:r>
          </a:p>
        </p:txBody>
      </p:sp>
      <p:pic>
        <p:nvPicPr>
          <p:cNvPr id="7" name="Picture 5" descr="http://t3.gstatic.com/images?q=tbn:ANd9GcTXfQkBr68OyRGld6EJMbnlMcJlDMO8LXsNyuazUoOPy4WG7nrI"/>
          <p:cNvPicPr>
            <a:picLocks noChangeAspect="1" noChangeArrowheads="1"/>
          </p:cNvPicPr>
          <p:nvPr/>
        </p:nvPicPr>
        <p:blipFill>
          <a:blip r:embed="rId3" cstate="print"/>
          <a:srcRect/>
          <a:stretch>
            <a:fillRect/>
          </a:stretch>
        </p:blipFill>
        <p:spPr bwMode="auto">
          <a:xfrm>
            <a:off x="5638800" y="2514600"/>
            <a:ext cx="3200400" cy="3352800"/>
          </a:xfrm>
          <a:prstGeom prst="round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762000" y="304800"/>
            <a:ext cx="7620000" cy="1143000"/>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Stage I: Potential Opposition or Incompatibility</a:t>
            </a:r>
          </a:p>
        </p:txBody>
      </p:sp>
      <p:sp>
        <p:nvSpPr>
          <p:cNvPr id="4" name="Content Placeholder 2"/>
          <p:cNvSpPr txBox="1">
            <a:spLocks/>
          </p:cNvSpPr>
          <p:nvPr/>
        </p:nvSpPr>
        <p:spPr>
          <a:xfrm>
            <a:off x="762000" y="1828800"/>
            <a:ext cx="7620000" cy="46482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Structure</a:t>
            </a:r>
          </a:p>
          <a:p>
            <a:pPr marL="742950" marR="0" lvl="1" indent="-285750" algn="l" defTabSz="914400" rtl="0" eaLnBrk="1" fontAlgn="auto" latinLnBrk="0" hangingPunct="1">
              <a:lnSpc>
                <a:spcPct val="100000"/>
              </a:lnSpc>
              <a:spcBef>
                <a:spcPct val="20000"/>
              </a:spcBef>
              <a:spcAft>
                <a:spcPts val="0"/>
              </a:spcAft>
              <a:buClrTx/>
              <a:buSzTx/>
              <a:buFontTx/>
              <a:buNone/>
              <a:tabLst/>
              <a:defRPr/>
            </a:pPr>
            <a:r>
              <a:rPr kumimoji="0" lang="en-US" sz="28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structure is used to include variables such as</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Size and specialization of jobs</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Member/goal incompatibility</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Leadership styles (close or participative)</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Reward systems (win-lose)</a:t>
            </a:r>
          </a:p>
          <a:p>
            <a:pPr marL="742950" marR="0" lvl="1" indent="-285750" algn="l" defTabSz="914400" rtl="0" eaLnBrk="1" fontAlgn="auto" latinLnBrk="0" hangingPunct="1">
              <a:lnSpc>
                <a:spcPct val="100000"/>
              </a:lnSpc>
              <a:spcBef>
                <a:spcPct val="20000"/>
              </a:spcBef>
              <a:spcAft>
                <a:spcPts val="0"/>
              </a:spcAft>
              <a:buClrTx/>
              <a:buSzTx/>
              <a:buFont typeface="Wingdings" pitchFamily="2" charset="2"/>
              <a:buChar char="§"/>
              <a:tabLst/>
              <a:defRPr/>
            </a:pPr>
            <a:r>
              <a:rPr kumimoji="0" lang="en-US" sz="28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Dependence/interdependence of groups</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838200" y="609600"/>
            <a:ext cx="7391400" cy="1143000"/>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Stage I: Potential Opposition or Incompatibility</a:t>
            </a:r>
            <a:endParaRPr kumimoji="0" lang="en-US" sz="5400" b="1" i="0" u="none" strike="noStrike" kern="1200" cap="none" spc="0" normalizeH="0" baseline="0" noProof="0" dirty="0" smtClean="0">
              <a:ln>
                <a:noFill/>
              </a:ln>
              <a:solidFill>
                <a:schemeClr val="bg1"/>
              </a:solidFill>
              <a:effectLst/>
              <a:uLnTx/>
              <a:uFillTx/>
              <a:latin typeface="+mj-lt"/>
              <a:ea typeface="+mj-ea"/>
              <a:cs typeface="+mj-cs"/>
            </a:endParaRPr>
          </a:p>
        </p:txBody>
      </p:sp>
      <p:sp>
        <p:nvSpPr>
          <p:cNvPr id="4" name="Content Placeholder 2"/>
          <p:cNvSpPr txBox="1">
            <a:spLocks/>
          </p:cNvSpPr>
          <p:nvPr/>
        </p:nvSpPr>
        <p:spPr>
          <a:xfrm>
            <a:off x="838200" y="2209800"/>
            <a:ext cx="7467600" cy="35814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Structure</a:t>
            </a:r>
          </a:p>
          <a:p>
            <a:pPr marL="342900" marR="0" lvl="0" indent="-342900" defTabSz="914400" rtl="0" eaLnBrk="1" fontAlgn="auto" latinLnBrk="0" hangingPunct="1">
              <a:lnSpc>
                <a:spcPct val="100000"/>
              </a:lnSpc>
              <a:spcBef>
                <a:spcPct val="20000"/>
              </a:spcBef>
              <a:spcAft>
                <a:spcPts val="0"/>
              </a:spcAft>
              <a:buClrTx/>
              <a:buSzTx/>
              <a:buFontTx/>
              <a:buNone/>
              <a:tabLst/>
              <a:defRPr/>
            </a:pPr>
            <a:r>
              <a:rPr kumimoji="0" lang="en-US" sz="24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The larger the group and the more specialized its activities, the greater the likelihood of conflict. Tenure and conflict have been found to be inversely related. The potential for conflicts tends to be greatest when group members are younger and when turnover is high</a:t>
            </a:r>
            <a:r>
              <a:rPr kumimoji="0" lang="en-US" sz="2800" b="0" i="0" u="none" strike="noStrike" kern="1200" cap="none" spc="0" normalizeH="0" baseline="0" noProof="0" dirty="0" smtClean="0">
                <a:ln>
                  <a:noFill/>
                </a:ln>
                <a:solidFill>
                  <a:schemeClr val="bg1"/>
                </a:solidFill>
                <a:effectLst/>
                <a:uLnTx/>
                <a:uFillTx/>
                <a:latin typeface="+mn-lt"/>
                <a:ea typeface="+mn-ea"/>
                <a:cs typeface="+mn-cs"/>
              </a:rPr>
              <a: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r>
            <a:br>
              <a:rPr kumimoji="0" lang="en-US" sz="28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5" name="Picture 10" descr="C:\Users\ASIF\Downloads\images.jpg"/>
          <p:cNvPicPr>
            <a:picLocks noChangeAspect="1" noChangeArrowheads="1"/>
          </p:cNvPicPr>
          <p:nvPr/>
        </p:nvPicPr>
        <p:blipFill>
          <a:blip r:embed="rId3" cstate="print"/>
          <a:srcRect/>
          <a:stretch>
            <a:fillRect/>
          </a:stretch>
        </p:blipFill>
        <p:spPr bwMode="auto">
          <a:xfrm>
            <a:off x="838200" y="4191000"/>
            <a:ext cx="3505200" cy="2362200"/>
          </a:xfrm>
          <a:prstGeom prst="rect">
            <a:avLst/>
          </a:prstGeom>
          <a:ln w="88900" cap="sq" cmpd="thickThin">
            <a:solidFill>
              <a:schemeClr val="bg2">
                <a:lumMod val="75000"/>
              </a:schemeClr>
            </a:solidFill>
            <a:prstDash val="solid"/>
            <a:miter lim="800000"/>
          </a:ln>
          <a:effectLst>
            <a:innerShdw blurRad="76200">
              <a:srgbClr val="000000"/>
            </a:innerShdw>
          </a:effectLst>
        </p:spPr>
      </p:pic>
      <p:pic>
        <p:nvPicPr>
          <p:cNvPr id="6" name="Picture 14" descr="http://t2.gstatic.com/images?q=tbn:ANd9GcQORrVF7lfD1C3_RiVFa_trdfmQdubIuXqjcH6m4iOQ9mJBAAsKcA"/>
          <p:cNvPicPr>
            <a:picLocks noChangeAspect="1" noChangeArrowheads="1"/>
          </p:cNvPicPr>
          <p:nvPr/>
        </p:nvPicPr>
        <p:blipFill>
          <a:blip r:embed="rId4" cstate="print"/>
          <a:srcRect/>
          <a:stretch>
            <a:fillRect/>
          </a:stretch>
        </p:blipFill>
        <p:spPr bwMode="auto">
          <a:xfrm>
            <a:off x="4495800" y="4191000"/>
            <a:ext cx="3733800" cy="2362200"/>
          </a:xfrm>
          <a:prstGeom prst="rect">
            <a:avLst/>
          </a:prstGeom>
          <a:ln w="88900" cap="sq" cmpd="thickThin">
            <a:solidFill>
              <a:schemeClr val="bg2">
                <a:lumMod val="75000"/>
              </a:schemeClr>
            </a:solidFill>
            <a:prstDash val="solid"/>
            <a:miter lim="800000"/>
          </a:ln>
          <a:effectLst>
            <a:innerShdw blurRad="76200">
              <a:srgbClr val="000000"/>
            </a:inn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Content Placeholder 2"/>
          <p:cNvSpPr txBox="1">
            <a:spLocks/>
          </p:cNvSpPr>
          <p:nvPr/>
        </p:nvSpPr>
        <p:spPr>
          <a:xfrm>
            <a:off x="762000" y="2209800"/>
            <a:ext cx="7696200" cy="41148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Personal Variables</a:t>
            </a:r>
          </a:p>
          <a:p>
            <a:pPr marL="742950" marR="0" lvl="1" indent="-285750" algn="l" defTabSz="914400" rtl="0" eaLnBrk="1" fontAlgn="auto" latinLnBrk="0" hangingPunct="1">
              <a:lnSpc>
                <a:spcPct val="100000"/>
              </a:lnSpc>
              <a:spcBef>
                <a:spcPct val="20000"/>
              </a:spcBef>
              <a:spcAft>
                <a:spcPts val="0"/>
              </a:spcAft>
              <a:buClr>
                <a:srgbClr val="336699"/>
              </a:buClr>
              <a:buSzTx/>
              <a:buFont typeface="Wingdings" pitchFamily="2" charset="2"/>
              <a:buChar char="§"/>
              <a:tabLst/>
              <a:defRPr/>
            </a:pPr>
            <a:r>
              <a:rPr kumimoji="0" lang="en-US" sz="22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Differing individual value systems</a:t>
            </a:r>
          </a:p>
          <a:p>
            <a:pPr marL="742950" marR="0" lvl="1" indent="-285750" algn="l" defTabSz="914400" rtl="0" eaLnBrk="1" fontAlgn="auto" latinLnBrk="0" hangingPunct="1">
              <a:lnSpc>
                <a:spcPct val="100000"/>
              </a:lnSpc>
              <a:spcBef>
                <a:spcPct val="20000"/>
              </a:spcBef>
              <a:spcAft>
                <a:spcPts val="0"/>
              </a:spcAft>
              <a:buClr>
                <a:srgbClr val="336699"/>
              </a:buClr>
              <a:buSzTx/>
              <a:buFont typeface="Wingdings" pitchFamily="2" charset="2"/>
              <a:buChar char="§"/>
              <a:tabLst/>
              <a:defRPr/>
            </a:pPr>
            <a:r>
              <a:rPr kumimoji="0" lang="en-US" sz="22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Personality types</a:t>
            </a:r>
          </a:p>
          <a:p>
            <a:pPr marL="742950" lvl="1" indent="-285750">
              <a:spcBef>
                <a:spcPct val="20000"/>
              </a:spcBef>
              <a:buClr>
                <a:srgbClr val="336699"/>
              </a:buClr>
              <a:defRPr/>
            </a:pPr>
            <a:r>
              <a:rPr lang="en-US" sz="2200" dirty="0" smtClean="0">
                <a:latin typeface="Times New Roman" pitchFamily="18" charset="0"/>
                <a:cs typeface="Times New Roman" pitchFamily="18" charset="0"/>
              </a:rPr>
              <a:t>    Our last category of potential source </a:t>
            </a:r>
          </a:p>
          <a:p>
            <a:pPr marL="742950" lvl="1" indent="-285750">
              <a:spcBef>
                <a:spcPct val="20000"/>
              </a:spcBef>
              <a:buClr>
                <a:srgbClr val="336699"/>
              </a:buClr>
              <a:defRPr/>
            </a:pPr>
            <a:r>
              <a:rPr lang="en-US" sz="2200" dirty="0" smtClean="0">
                <a:latin typeface="Times New Roman" pitchFamily="18" charset="0"/>
                <a:cs typeface="Times New Roman" pitchFamily="18" charset="0"/>
              </a:rPr>
              <a:t>of conflict is personal variables, </a:t>
            </a:r>
          </a:p>
          <a:p>
            <a:pPr marL="742950" lvl="1" indent="-285750">
              <a:spcBef>
                <a:spcPct val="20000"/>
              </a:spcBef>
              <a:buClr>
                <a:srgbClr val="336699"/>
              </a:buClr>
              <a:defRPr/>
            </a:pPr>
            <a:r>
              <a:rPr lang="en-US" sz="2200" dirty="0" smtClean="0">
                <a:latin typeface="Times New Roman" pitchFamily="18" charset="0"/>
                <a:cs typeface="Times New Roman" pitchFamily="18" charset="0"/>
              </a:rPr>
              <a:t>which include personality, </a:t>
            </a:r>
          </a:p>
          <a:p>
            <a:pPr marL="742950" lvl="1" indent="-285750">
              <a:spcBef>
                <a:spcPct val="20000"/>
              </a:spcBef>
              <a:buClr>
                <a:srgbClr val="336699"/>
              </a:buClr>
              <a:defRPr/>
            </a:pPr>
            <a:r>
              <a:rPr lang="en-US" sz="2200" dirty="0" smtClean="0">
                <a:latin typeface="Times New Roman" pitchFamily="18" charset="0"/>
                <a:cs typeface="Times New Roman" pitchFamily="18" charset="0"/>
              </a:rPr>
              <a:t>emotions and values.</a:t>
            </a:r>
            <a:endParaRPr kumimoji="0" lang="en-US" sz="22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3200" b="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r>
              <a:rPr kumimoji="0" lang="en-US" sz="3200" b="0" i="0" u="none" strike="noStrike" kern="1200" cap="none" spc="0" normalizeH="0" baseline="0" noProof="0" dirty="0" smtClean="0">
                <a:ln>
                  <a:noFill/>
                </a:ln>
                <a:solidFill>
                  <a:schemeClr val="tx1"/>
                </a:solidFill>
                <a:effectLst/>
                <a:uLnTx/>
                <a:uFillTx/>
                <a:latin typeface="+mn-lt"/>
                <a:ea typeface="+mn-ea"/>
                <a:cs typeface="+mn-cs"/>
              </a:rPr>
              <a:t/>
            </a:r>
            <a:br>
              <a:rPr kumimoji="0" lang="en-US" sz="3200" b="0" i="0" u="none" strike="noStrike" kern="1200" cap="none" spc="0" normalizeH="0" baseline="0" noProof="0" dirty="0" smtClean="0">
                <a:ln>
                  <a:noFill/>
                </a:ln>
                <a:solidFill>
                  <a:schemeClr val="tx1"/>
                </a:solidFill>
                <a:effectLst/>
                <a:uLnTx/>
                <a:uFillTx/>
                <a:latin typeface="+mn-lt"/>
                <a:ea typeface="+mn-ea"/>
                <a:cs typeface="+mn-cs"/>
              </a:rPr>
            </a:b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itle 1"/>
          <p:cNvSpPr txBox="1">
            <a:spLocks/>
          </p:cNvSpPr>
          <p:nvPr/>
        </p:nvSpPr>
        <p:spPr>
          <a:xfrm>
            <a:off x="762000" y="533400"/>
            <a:ext cx="7696200" cy="1200150"/>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mj-ea"/>
                <a:cs typeface="+mj-cs"/>
              </a:rPr>
              <a:t>Stage I: Potential Opposition or Incompatibility</a:t>
            </a:r>
            <a:endParaRPr kumimoji="0" lang="en-US" sz="4800" b="1" i="0" u="none" strike="noStrike" kern="1200" cap="none" spc="0" normalizeH="0" baseline="0" noProof="0" dirty="0" smtClean="0">
              <a:ln>
                <a:noFill/>
              </a:ln>
              <a:solidFill>
                <a:schemeClr val="bg1"/>
              </a:solidFill>
              <a:effectLst/>
              <a:uLnTx/>
              <a:uFillTx/>
              <a:latin typeface="+mj-lt"/>
              <a:ea typeface="+mj-ea"/>
              <a:cs typeface="+mj-cs"/>
            </a:endParaRPr>
          </a:p>
        </p:txBody>
      </p:sp>
      <p:pic>
        <p:nvPicPr>
          <p:cNvPr id="6" name="Picture 5" descr="http://t2.gstatic.com/images?q=tbn:ANd9GcQurOl3RZuEVuje6syWamhs6Vqv-LnkxJtoFA7uDWjAtr90LWVz"/>
          <p:cNvPicPr>
            <a:picLocks noChangeAspect="1" noChangeArrowheads="1"/>
          </p:cNvPicPr>
          <p:nvPr/>
        </p:nvPicPr>
        <p:blipFill>
          <a:blip r:embed="rId3" cstate="print"/>
          <a:srcRect/>
          <a:stretch>
            <a:fillRect/>
          </a:stretch>
        </p:blipFill>
        <p:spPr bwMode="auto">
          <a:xfrm>
            <a:off x="5791200" y="3657600"/>
            <a:ext cx="2847975" cy="2895600"/>
          </a:xfrm>
          <a:prstGeom prst="round2Diag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a:effectLst/>
        </p:spPr>
      </p:pic>
      <p:sp>
        <p:nvSpPr>
          <p:cNvPr id="4" name="Rectangle 3"/>
          <p:cNvSpPr/>
          <p:nvPr/>
        </p:nvSpPr>
        <p:spPr>
          <a:xfrm>
            <a:off x="1143000" y="457200"/>
            <a:ext cx="7315200" cy="1066800"/>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bg1"/>
                </a:solidFill>
                <a:latin typeface="Times New Roman" pitchFamily="18" charset="0"/>
                <a:cs typeface="Times New Roman" pitchFamily="18" charset="0"/>
              </a:rPr>
              <a:t>Stage 2: cognition and personalization</a:t>
            </a:r>
            <a:endParaRPr lang="en-US" sz="3200" b="1" dirty="0">
              <a:solidFill>
                <a:schemeClr val="bg1"/>
              </a:solidFill>
              <a:latin typeface="Times New Roman" pitchFamily="18" charset="0"/>
              <a:cs typeface="Times New Roman" pitchFamily="18" charset="0"/>
            </a:endParaRPr>
          </a:p>
        </p:txBody>
      </p:sp>
      <p:sp>
        <p:nvSpPr>
          <p:cNvPr id="5" name="Rectangle 4"/>
          <p:cNvSpPr/>
          <p:nvPr/>
        </p:nvSpPr>
        <p:spPr>
          <a:xfrm>
            <a:off x="381000" y="2209800"/>
            <a:ext cx="4114800" cy="39624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just"/>
            <a:r>
              <a:rPr lang="en-US" sz="2400" dirty="0" smtClean="0">
                <a:solidFill>
                  <a:schemeClr val="tx1"/>
                </a:solidFill>
                <a:latin typeface="Times New Roman" pitchFamily="18" charset="0"/>
                <a:cs typeface="Times New Roman" pitchFamily="18" charset="0"/>
              </a:rPr>
              <a:t>If the conditions negatively affect something that one party cares about in the first stage, then the potential for opposition for incompatibility becomes actualized in the second stage.</a:t>
            </a:r>
            <a:r>
              <a:rPr lang="en-US" dirty="0" smtClean="0">
                <a:solidFill>
                  <a:schemeClr val="tx1"/>
                </a:solidFill>
              </a:rPr>
              <a:t/>
            </a:r>
            <a:br>
              <a:rPr lang="en-US" dirty="0" smtClean="0">
                <a:solidFill>
                  <a:schemeClr val="tx1"/>
                </a:solidFill>
              </a:rPr>
            </a:br>
            <a:endParaRPr lang="en-US" dirty="0">
              <a:solidFill>
                <a:schemeClr val="tx1"/>
              </a:solidFill>
            </a:endParaRPr>
          </a:p>
        </p:txBody>
      </p:sp>
      <p:pic>
        <p:nvPicPr>
          <p:cNvPr id="33798" name="Picture 6" descr="C:\Users\umer\Downloads\Conflict-Resolution-1.jpg"/>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4902200" y="2209800"/>
            <a:ext cx="4241800" cy="39624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3798"/>
                                        </p:tgtEl>
                                        <p:attrNameLst>
                                          <p:attrName>style.visibility</p:attrName>
                                        </p:attrNameLst>
                                      </p:cBhvr>
                                      <p:to>
                                        <p:strVal val="visible"/>
                                      </p:to>
                                    </p:set>
                                    <p:animEffect transition="in" filter="checkerboard(across)">
                                      <p:cBhvr>
                                        <p:cTn id="7" dur="500"/>
                                        <p:tgtEl>
                                          <p:spTgt spid="3379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3" descr="C:\Users\umer\Downloads\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4" name="Rounded Rectangle 3"/>
          <p:cNvSpPr/>
          <p:nvPr/>
        </p:nvSpPr>
        <p:spPr>
          <a:xfrm>
            <a:off x="1447800" y="533400"/>
            <a:ext cx="6096000" cy="10668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Perceived Conflict</a:t>
            </a:r>
            <a:endParaRPr lang="en-US" sz="3600" b="1" dirty="0">
              <a:solidFill>
                <a:schemeClr val="bg1"/>
              </a:solidFill>
              <a:latin typeface="Times New Roman" pitchFamily="18" charset="0"/>
              <a:cs typeface="Times New Roman" pitchFamily="18" charset="0"/>
            </a:endParaRPr>
          </a:p>
        </p:txBody>
      </p:sp>
      <p:sp>
        <p:nvSpPr>
          <p:cNvPr id="5" name="Rectangle 4"/>
          <p:cNvSpPr/>
          <p:nvPr/>
        </p:nvSpPr>
        <p:spPr>
          <a:xfrm>
            <a:off x="914400" y="1981200"/>
            <a:ext cx="7391400" cy="1524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000" dirty="0" smtClean="0">
                <a:solidFill>
                  <a:schemeClr val="tx1"/>
                </a:solidFill>
                <a:latin typeface="Times New Roman" pitchFamily="18" charset="0"/>
                <a:cs typeface="Times New Roman" pitchFamily="18" charset="0"/>
              </a:rPr>
              <a:t>Awareness by one or more parties of the existence of conditions that create opportunities for conflict to arise.</a:t>
            </a:r>
            <a:endParaRPr lang="en-US" sz="2000" dirty="0">
              <a:solidFill>
                <a:schemeClr val="tx1"/>
              </a:solidFill>
              <a:latin typeface="Times New Roman" pitchFamily="18" charset="0"/>
              <a:cs typeface="Times New Roman" pitchFamily="18" charset="0"/>
            </a:endParaRPr>
          </a:p>
        </p:txBody>
      </p:sp>
      <p:pic>
        <p:nvPicPr>
          <p:cNvPr id="34820" name="Picture 4"/>
          <p:cNvPicPr>
            <a:picLocks noChangeAspect="1" noChangeArrowheads="1"/>
          </p:cNvPicPr>
          <p:nvPr/>
        </p:nvPicPr>
        <p:blipFill>
          <a:blip r:embed="rId3" cstate="print">
            <a:duotone>
              <a:prstClr val="black"/>
              <a:schemeClr val="accent2">
                <a:lumMod val="50000"/>
                <a:tint val="45000"/>
                <a:satMod val="400000"/>
              </a:schemeClr>
            </a:duotone>
          </a:blip>
          <a:srcRect/>
          <a:stretch>
            <a:fillRect/>
          </a:stretch>
        </p:blipFill>
        <p:spPr bwMode="auto">
          <a:xfrm>
            <a:off x="2362200" y="3733800"/>
            <a:ext cx="4495800" cy="29718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 calcmode="lin" valueType="num">
                                      <p:cBhvr additive="base">
                                        <p:cTn id="7" dur="500" fill="hold"/>
                                        <p:tgtEl>
                                          <p:spTgt spid="34820"/>
                                        </p:tgtEl>
                                        <p:attrNameLst>
                                          <p:attrName>ppt_x</p:attrName>
                                        </p:attrNameLst>
                                      </p:cBhvr>
                                      <p:tavLst>
                                        <p:tav tm="0">
                                          <p:val>
                                            <p:strVal val="#ppt_x"/>
                                          </p:val>
                                        </p:tav>
                                        <p:tav tm="100000">
                                          <p:val>
                                            <p:strVal val="#ppt_x"/>
                                          </p:val>
                                        </p:tav>
                                      </p:tavLst>
                                    </p:anim>
                                    <p:anim calcmode="lin" valueType="num">
                                      <p:cBhvr additive="base">
                                        <p:cTn id="8"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umer\Downloads\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3" name="Oval 2"/>
          <p:cNvSpPr/>
          <p:nvPr/>
        </p:nvSpPr>
        <p:spPr>
          <a:xfrm>
            <a:off x="1447800" y="457200"/>
            <a:ext cx="6096000" cy="12192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000" b="1" dirty="0" smtClean="0">
                <a:solidFill>
                  <a:schemeClr val="bg1"/>
                </a:solidFill>
                <a:latin typeface="Times New Roman" pitchFamily="18" charset="0"/>
                <a:cs typeface="Times New Roman" pitchFamily="18" charset="0"/>
              </a:rPr>
              <a:t>Felt Conflict</a:t>
            </a:r>
            <a:endParaRPr lang="en-US" sz="4000" b="1" dirty="0">
              <a:solidFill>
                <a:schemeClr val="bg1"/>
              </a:solidFill>
              <a:latin typeface="Times New Roman" pitchFamily="18" charset="0"/>
              <a:cs typeface="Times New Roman" pitchFamily="18" charset="0"/>
            </a:endParaRPr>
          </a:p>
        </p:txBody>
      </p:sp>
      <p:sp>
        <p:nvSpPr>
          <p:cNvPr id="4" name="Round Diagonal Corner Rectangle 3"/>
          <p:cNvSpPr/>
          <p:nvPr/>
        </p:nvSpPr>
        <p:spPr>
          <a:xfrm>
            <a:off x="609600" y="2286000"/>
            <a:ext cx="3200400" cy="3886200"/>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dirty="0" smtClean="0">
                <a:solidFill>
                  <a:schemeClr val="tx1"/>
                </a:solidFill>
                <a:latin typeface="Times New Roman" pitchFamily="18" charset="0"/>
                <a:cs typeface="Times New Roman" pitchFamily="18" charset="0"/>
              </a:rPr>
              <a:t>Emotional involvement in a conflict creating anxiety, tenseness, frustration, or hostility.</a:t>
            </a:r>
            <a:endParaRPr lang="en-US" sz="2800" dirty="0">
              <a:solidFill>
                <a:schemeClr val="tx1"/>
              </a:solidFill>
              <a:latin typeface="Times New Roman" pitchFamily="18" charset="0"/>
              <a:cs typeface="Times New Roman" pitchFamily="18" charset="0"/>
            </a:endParaRPr>
          </a:p>
        </p:txBody>
      </p:sp>
      <p:pic>
        <p:nvPicPr>
          <p:cNvPr id="35843" name="Picture 3"/>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4419600" y="2286000"/>
            <a:ext cx="3505200" cy="38100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diamond(in)">
                                      <p:cBhvr>
                                        <p:cTn id="7" dur="2000"/>
                                        <p:tgtEl>
                                          <p:spTgt spid="3584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umer\Downloads\Abstract-Blue-backgrounds-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ound Same Side Corner Rectangle 2"/>
          <p:cNvSpPr/>
          <p:nvPr/>
        </p:nvSpPr>
        <p:spPr>
          <a:xfrm>
            <a:off x="1981200" y="457200"/>
            <a:ext cx="5105400" cy="990600"/>
          </a:xfrm>
          <a:prstGeom prst="round2Same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smtClean="0">
                <a:solidFill>
                  <a:schemeClr val="bg1"/>
                </a:solidFill>
                <a:latin typeface="Times New Roman" pitchFamily="18" charset="0"/>
                <a:cs typeface="Times New Roman" pitchFamily="18" charset="0"/>
              </a:rPr>
              <a:t>Main two points</a:t>
            </a:r>
            <a:endParaRPr lang="en-US" sz="3600" b="1" dirty="0">
              <a:solidFill>
                <a:schemeClr val="bg1"/>
              </a:solidFill>
              <a:latin typeface="Times New Roman" pitchFamily="18" charset="0"/>
              <a:cs typeface="Times New Roman" pitchFamily="18" charset="0"/>
            </a:endParaRPr>
          </a:p>
        </p:txBody>
      </p:sp>
      <p:sp>
        <p:nvSpPr>
          <p:cNvPr id="4" name="Rounded Rectangle 3"/>
          <p:cNvSpPr/>
          <p:nvPr/>
        </p:nvSpPr>
        <p:spPr>
          <a:xfrm>
            <a:off x="1219200" y="1905000"/>
            <a:ext cx="6629400" cy="3124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2400" dirty="0" smtClean="0">
                <a:solidFill>
                  <a:schemeClr val="tx1"/>
                </a:solidFill>
                <a:latin typeface="Times New Roman" pitchFamily="18" charset="0"/>
                <a:cs typeface="Times New Roman" pitchFamily="18" charset="0"/>
              </a:rPr>
              <a:t>First point:</a:t>
            </a:r>
          </a:p>
          <a:p>
            <a:pPr algn="just"/>
            <a:r>
              <a:rPr lang="en-US" sz="2400" dirty="0" smtClean="0">
                <a:solidFill>
                  <a:schemeClr val="tx1"/>
                </a:solidFill>
                <a:latin typeface="Times New Roman" pitchFamily="18" charset="0"/>
                <a:cs typeface="Times New Roman" pitchFamily="18" charset="0"/>
              </a:rPr>
              <a:t>This is the place in the process where the parties decide what the conflict is about. </a:t>
            </a:r>
            <a:endParaRPr 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Rectangle 5"/>
          <p:cNvSpPr/>
          <p:nvPr/>
        </p:nvSpPr>
        <p:spPr>
          <a:xfrm>
            <a:off x="1066800" y="1524000"/>
            <a:ext cx="7391400" cy="3539430"/>
          </a:xfrm>
          <a:prstGeom prst="rect">
            <a:avLst/>
          </a:prstGeom>
        </p:spPr>
        <p:txBody>
          <a:bodyPr wrap="square">
            <a:spAutoFit/>
          </a:bodyPr>
          <a:lstStyle/>
          <a:p>
            <a:r>
              <a:rPr lang="en-US" sz="4000" b="1" u="sng"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Transitions in conflict Thought:</a:t>
            </a:r>
          </a:p>
          <a:p>
            <a:endParaRPr lang="en-US" sz="1600" dirty="0" smtClean="0">
              <a:latin typeface="Times New Roman" pitchFamily="18" charset="0"/>
              <a:cs typeface="Times New Roman" pitchFamily="18" charset="0"/>
            </a:endParaRPr>
          </a:p>
          <a:p>
            <a:pPr>
              <a:lnSpc>
                <a:spcPct val="200000"/>
              </a:lnSpc>
              <a:buFont typeface="Wingdings" pitchFamily="2" charset="2"/>
              <a:buChar char="q"/>
            </a:pPr>
            <a:r>
              <a:rPr lang="en-US" sz="2800" b="1" dirty="0" smtClean="0">
                <a:solidFill>
                  <a:schemeClr val="bg1"/>
                </a:solidFill>
                <a:latin typeface="Times New Roman" pitchFamily="18" charset="0"/>
                <a:cs typeface="Times New Roman" pitchFamily="18" charset="0"/>
              </a:rPr>
              <a:t>The traditional view of conflicts.</a:t>
            </a:r>
          </a:p>
          <a:p>
            <a:pPr>
              <a:lnSpc>
                <a:spcPct val="200000"/>
              </a:lnSpc>
              <a:buFont typeface="Wingdings" pitchFamily="2" charset="2"/>
              <a:buChar char="q"/>
            </a:pPr>
            <a:r>
              <a:rPr lang="en-US" sz="2800" b="1" dirty="0" smtClean="0">
                <a:solidFill>
                  <a:schemeClr val="bg1"/>
                </a:solidFill>
                <a:latin typeface="Times New Roman" pitchFamily="18" charset="0"/>
                <a:cs typeface="Times New Roman" pitchFamily="18" charset="0"/>
              </a:rPr>
              <a:t>The human relation view of conflicts </a:t>
            </a:r>
          </a:p>
          <a:p>
            <a:pPr>
              <a:lnSpc>
                <a:spcPct val="200000"/>
              </a:lnSpc>
              <a:buFont typeface="Wingdings" pitchFamily="2" charset="2"/>
              <a:buChar char="q"/>
            </a:pPr>
            <a:r>
              <a:rPr lang="en-US" sz="2800" b="1" dirty="0" smtClean="0">
                <a:solidFill>
                  <a:schemeClr val="bg1"/>
                </a:solidFill>
                <a:latin typeface="Times New Roman" pitchFamily="18" charset="0"/>
                <a:cs typeface="Times New Roman" pitchFamily="18" charset="0"/>
              </a:rPr>
              <a:t>The interactions view of conflict</a:t>
            </a:r>
            <a:r>
              <a:rPr lang="en-US" sz="1600" dirty="0" smtClean="0">
                <a:solidFill>
                  <a:schemeClr val="bg1"/>
                </a:solidFill>
                <a:latin typeface="Times New Roman" pitchFamily="18" charset="0"/>
                <a:cs typeface="Times New Roman" pitchFamily="18" charset="0"/>
              </a:rPr>
              <a:t>.     </a:t>
            </a:r>
          </a:p>
        </p:txBody>
      </p:sp>
      <p:pic>
        <p:nvPicPr>
          <p:cNvPr id="4" name="Picture 2" descr="th?id=H"/>
          <p:cNvPicPr>
            <a:picLocks noChangeAspect="1" noChangeArrowheads="1"/>
          </p:cNvPicPr>
          <p:nvPr/>
        </p:nvPicPr>
        <p:blipFill>
          <a:blip r:embed="rId3" cstate="print">
            <a:duotone>
              <a:prstClr val="black"/>
              <a:schemeClr val="accent1">
                <a:tint val="45000"/>
                <a:satMod val="400000"/>
              </a:schemeClr>
            </a:duotone>
          </a:blip>
          <a:stretch>
            <a:fillRect/>
          </a:stretch>
        </p:blipFill>
        <p:spPr bwMode="auto">
          <a:xfrm>
            <a:off x="0" y="0"/>
            <a:ext cx="9144000" cy="1524000"/>
          </a:xfrm>
          <a:prstGeom prst="rect">
            <a:avLst/>
          </a:prstGeom>
          <a:noFill/>
          <a:ln>
            <a:noFill/>
          </a:ln>
        </p:spPr>
      </p:pic>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umer\Downloads\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3" name="Oval 2"/>
          <p:cNvSpPr/>
          <p:nvPr/>
        </p:nvSpPr>
        <p:spPr>
          <a:xfrm>
            <a:off x="1219200" y="304800"/>
            <a:ext cx="6553200" cy="1447800"/>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solidFill>
                  <a:schemeClr val="bg1"/>
                </a:solidFill>
                <a:latin typeface="Times New Roman" pitchFamily="18" charset="0"/>
                <a:cs typeface="Times New Roman" pitchFamily="18" charset="0"/>
              </a:rPr>
              <a:t>Second point</a:t>
            </a:r>
          </a:p>
          <a:p>
            <a:pPr algn="ctr"/>
            <a:r>
              <a:rPr lang="en-US" sz="2400" b="1" dirty="0" smtClean="0">
                <a:solidFill>
                  <a:schemeClr val="bg1"/>
                </a:solidFill>
                <a:latin typeface="Times New Roman" pitchFamily="18" charset="0"/>
                <a:cs typeface="Times New Roman" pitchFamily="18" charset="0"/>
              </a:rPr>
              <a:t>Emotions play a major role in shaping perception.</a:t>
            </a:r>
            <a:endParaRPr lang="en-US" sz="2400" b="1" dirty="0">
              <a:solidFill>
                <a:schemeClr val="bg1"/>
              </a:solidFill>
              <a:latin typeface="Times New Roman" pitchFamily="18" charset="0"/>
              <a:cs typeface="Times New Roman" pitchFamily="18" charset="0"/>
            </a:endParaRPr>
          </a:p>
        </p:txBody>
      </p:sp>
      <p:sp>
        <p:nvSpPr>
          <p:cNvPr id="4" name="Rounded Rectangle 3"/>
          <p:cNvSpPr/>
          <p:nvPr/>
        </p:nvSpPr>
        <p:spPr>
          <a:xfrm>
            <a:off x="457200" y="2286000"/>
            <a:ext cx="3429000" cy="3657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2000" dirty="0" smtClean="0">
                <a:latin typeface="Times New Roman" pitchFamily="18" charset="0"/>
                <a:cs typeface="Times New Roman" pitchFamily="18" charset="0"/>
              </a:rPr>
              <a:t>Negative emotions:</a:t>
            </a:r>
          </a:p>
          <a:p>
            <a:pPr algn="just"/>
            <a:r>
              <a:rPr lang="en-US" sz="2000" dirty="0" smtClean="0">
                <a:latin typeface="Times New Roman" pitchFamily="18" charset="0"/>
                <a:cs typeface="Times New Roman" pitchFamily="18" charset="0"/>
              </a:rPr>
              <a:t>It have been found to produce oversimplification of issues, reductions in trust and negative interpretation of the other party’s behavior </a:t>
            </a:r>
            <a:endParaRPr lang="en-US" sz="2000" dirty="0">
              <a:latin typeface="Times New Roman" pitchFamily="18" charset="0"/>
              <a:cs typeface="Times New Roman" pitchFamily="18" charset="0"/>
            </a:endParaRPr>
          </a:p>
        </p:txBody>
      </p:sp>
      <p:sp>
        <p:nvSpPr>
          <p:cNvPr id="5" name="Rounded Rectangle 4"/>
          <p:cNvSpPr/>
          <p:nvPr/>
        </p:nvSpPr>
        <p:spPr>
          <a:xfrm>
            <a:off x="4724400" y="2286000"/>
            <a:ext cx="3657600" cy="3657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n-US" sz="2000" dirty="0" smtClean="0">
                <a:latin typeface="Times New Roman" pitchFamily="18" charset="0"/>
                <a:cs typeface="Times New Roman" pitchFamily="18" charset="0"/>
              </a:rPr>
              <a:t>Positive feeling:</a:t>
            </a:r>
          </a:p>
          <a:p>
            <a:pPr algn="just"/>
            <a:r>
              <a:rPr lang="en-US" sz="2000" dirty="0" smtClean="0">
                <a:latin typeface="Times New Roman" pitchFamily="18" charset="0"/>
                <a:cs typeface="Times New Roman" pitchFamily="18" charset="0"/>
              </a:rPr>
              <a:t>It have been found to increase the tendency to see potential relationship among the element of problem, to take a broader view of the situation and to develop more innovative solution</a:t>
            </a:r>
            <a:endParaRPr lang="en-US" sz="2000" dirty="0">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 calcmode="lin" valueType="num">
                                      <p:cBhvr additive="base">
                                        <p:cTn id="25" dur="500" fill="hold"/>
                                        <p:tgtEl>
                                          <p:spTgt spid="5">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5">
                                            <p:bg/>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 calcmode="lin" valueType="num">
                                      <p:cBhvr additive="base">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 calcmode="lin" valueType="num">
                                      <p:cBhvr additive="base">
                                        <p:cTn id="3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umer\Downloads\Abstract-Blue-backgrounds-36.jpg"/>
          <p:cNvPicPr>
            <a:picLocks noChangeAspect="1" noChangeArrowheads="1"/>
          </p:cNvPicPr>
          <p:nvPr/>
        </p:nvPicPr>
        <p:blipFill>
          <a:blip r:embed="rId2" cstate="print"/>
          <a:srcRect/>
          <a:stretch>
            <a:fillRect/>
          </a:stretch>
        </p:blipFill>
        <p:spPr bwMode="auto">
          <a:xfrm>
            <a:off x="0" y="0"/>
            <a:ext cx="9144000" cy="7063740"/>
          </a:xfrm>
          <a:prstGeom prst="rect">
            <a:avLst/>
          </a:prstGeom>
          <a:noFill/>
        </p:spPr>
      </p:pic>
      <p:sp>
        <p:nvSpPr>
          <p:cNvPr id="3" name="Flowchart: Punched Tape 2"/>
          <p:cNvSpPr/>
          <p:nvPr/>
        </p:nvSpPr>
        <p:spPr>
          <a:xfrm>
            <a:off x="1524000" y="304800"/>
            <a:ext cx="5943600" cy="1447800"/>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b="1" dirty="0" smtClean="0">
                <a:latin typeface="Times New Roman" pitchFamily="18" charset="0"/>
                <a:cs typeface="Times New Roman" pitchFamily="18" charset="0"/>
              </a:rPr>
              <a:t>Stage 2: intention</a:t>
            </a:r>
            <a:endParaRPr lang="en-US" sz="3200" b="1" dirty="0">
              <a:latin typeface="Times New Roman" pitchFamily="18" charset="0"/>
              <a:cs typeface="Times New Roman" pitchFamily="18" charset="0"/>
            </a:endParaRPr>
          </a:p>
        </p:txBody>
      </p:sp>
      <p:sp>
        <p:nvSpPr>
          <p:cNvPr id="4" name="Cloud Callout 3"/>
          <p:cNvSpPr/>
          <p:nvPr/>
        </p:nvSpPr>
        <p:spPr>
          <a:xfrm>
            <a:off x="2286000" y="1905000"/>
            <a:ext cx="5562600" cy="1905000"/>
          </a:xfrm>
          <a:prstGeom prst="cloudCallout">
            <a:avLst/>
          </a:prstGeom>
        </p:spPr>
        <p:style>
          <a:lnRef idx="1">
            <a:schemeClr val="dk1"/>
          </a:lnRef>
          <a:fillRef idx="2">
            <a:schemeClr val="dk1"/>
          </a:fillRef>
          <a:effectRef idx="1">
            <a:schemeClr val="dk1"/>
          </a:effectRef>
          <a:fontRef idx="minor">
            <a:schemeClr val="dk1"/>
          </a:fontRef>
        </p:style>
        <p:txBody>
          <a:bodyPr rtlCol="0" anchor="ctr"/>
          <a:lstStyle/>
          <a:p>
            <a:pPr algn="ctr">
              <a:spcBef>
                <a:spcPct val="50000"/>
              </a:spcBef>
            </a:pPr>
            <a:r>
              <a:rPr lang="en-US" sz="2000" dirty="0" smtClean="0">
                <a:latin typeface="Times New Roman" pitchFamily="18" charset="0"/>
                <a:cs typeface="Times New Roman" pitchFamily="18" charset="0"/>
              </a:rPr>
              <a:t>Intentions</a:t>
            </a:r>
          </a:p>
          <a:p>
            <a:pPr algn="ctr">
              <a:spcBef>
                <a:spcPct val="50000"/>
              </a:spcBef>
            </a:pPr>
            <a:r>
              <a:rPr lang="en-US" sz="2000" dirty="0" smtClean="0">
                <a:latin typeface="Times New Roman" pitchFamily="18" charset="0"/>
                <a:cs typeface="Times New Roman" pitchFamily="18" charset="0"/>
              </a:rPr>
              <a:t>Decisions to act in a given way</a:t>
            </a:r>
            <a:endParaRPr lang="en-US" sz="2000" dirty="0">
              <a:latin typeface="Times New Roman" pitchFamily="18" charset="0"/>
              <a:cs typeface="Times New Roman" pitchFamily="18" charset="0"/>
            </a:endParaRPr>
          </a:p>
        </p:txBody>
      </p:sp>
      <p:pic>
        <p:nvPicPr>
          <p:cNvPr id="38915" name="Picture 3"/>
          <p:cNvPicPr>
            <a:picLocks noChangeAspect="1" noChangeArrowheads="1"/>
          </p:cNvPicPr>
          <p:nvPr/>
        </p:nvPicPr>
        <p:blipFill>
          <a:blip r:embed="rId3" cstate="print">
            <a:duotone>
              <a:prstClr val="black"/>
              <a:schemeClr val="accent5">
                <a:tint val="45000"/>
                <a:satMod val="400000"/>
              </a:schemeClr>
            </a:duotone>
          </a:blip>
          <a:srcRect/>
          <a:stretch>
            <a:fillRect/>
          </a:stretch>
        </p:blipFill>
        <p:spPr bwMode="auto">
          <a:xfrm>
            <a:off x="1066800" y="4267200"/>
            <a:ext cx="3810000" cy="24384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8915"/>
                                        </p:tgtEl>
                                        <p:attrNameLst>
                                          <p:attrName>style.visibility</p:attrName>
                                        </p:attrNameLst>
                                      </p:cBhvr>
                                      <p:to>
                                        <p:strVal val="visible"/>
                                      </p:to>
                                    </p:set>
                                    <p:animEffect transition="in" filter="wipe(down)">
                                      <p:cBhvr>
                                        <p:cTn id="25"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umer\Downloads\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7" name="Rectangle 6"/>
          <p:cNvSpPr/>
          <p:nvPr/>
        </p:nvSpPr>
        <p:spPr>
          <a:xfrm>
            <a:off x="533400" y="1447800"/>
            <a:ext cx="7924800" cy="39149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marL="222250" indent="-222250">
              <a:lnSpc>
                <a:spcPct val="90000"/>
              </a:lnSpc>
              <a:spcBef>
                <a:spcPct val="50000"/>
              </a:spcBef>
              <a:defRPr/>
            </a:pPr>
            <a:r>
              <a:rPr lang="en-US" sz="3600" dirty="0" smtClean="0">
                <a:latin typeface="Times New Roman" pitchFamily="18" charset="0"/>
                <a:cs typeface="Times New Roman" pitchFamily="18" charset="0"/>
              </a:rPr>
              <a:t>Cooperativeness:</a:t>
            </a:r>
          </a:p>
          <a:p>
            <a:pPr marL="222250" indent="-222250">
              <a:lnSpc>
                <a:spcPct val="90000"/>
              </a:lnSpc>
              <a:spcBef>
                <a:spcPct val="50000"/>
              </a:spcBef>
              <a:buFontTx/>
              <a:buChar char="•"/>
              <a:defRPr/>
            </a:pPr>
            <a:r>
              <a:rPr lang="en-US" sz="3600" dirty="0" smtClean="0">
                <a:latin typeface="Times New Roman" pitchFamily="18" charset="0"/>
                <a:cs typeface="Times New Roman" pitchFamily="18" charset="0"/>
              </a:rPr>
              <a:t>Attempting to satisfy the other party’s concerns.</a:t>
            </a:r>
          </a:p>
          <a:p>
            <a:pPr marL="222250" indent="-222250">
              <a:lnSpc>
                <a:spcPct val="90000"/>
              </a:lnSpc>
              <a:spcBef>
                <a:spcPct val="50000"/>
              </a:spcBef>
              <a:defRPr/>
            </a:pPr>
            <a:r>
              <a:rPr lang="en-US" sz="3600" dirty="0" smtClean="0">
                <a:latin typeface="Times New Roman" pitchFamily="18" charset="0"/>
                <a:cs typeface="Times New Roman" pitchFamily="18" charset="0"/>
              </a:rPr>
              <a:t>Assertiveness:</a:t>
            </a:r>
          </a:p>
          <a:p>
            <a:pPr marL="222250" indent="-222250">
              <a:lnSpc>
                <a:spcPct val="90000"/>
              </a:lnSpc>
              <a:spcBef>
                <a:spcPct val="50000"/>
              </a:spcBef>
              <a:buFontTx/>
              <a:buChar char="•"/>
              <a:defRPr/>
            </a:pPr>
            <a:r>
              <a:rPr lang="en-US" sz="3600" dirty="0" smtClean="0">
                <a:latin typeface="Times New Roman" pitchFamily="18" charset="0"/>
                <a:cs typeface="Times New Roman" pitchFamily="18" charset="0"/>
              </a:rPr>
              <a:t>Attempting to satisfy one’s own concerns.</a:t>
            </a:r>
            <a:endParaRPr lang="en-US" sz="3600" dirty="0">
              <a:latin typeface="Times New Roman" pitchFamily="18" charset="0"/>
              <a:cs typeface="Times New Roman" pitchFamily="18" charset="0"/>
            </a:endParaRPr>
          </a:p>
        </p:txBody>
      </p:sp>
      <p:sp>
        <p:nvSpPr>
          <p:cNvPr id="4" name="TextBox 3"/>
          <p:cNvSpPr txBox="1"/>
          <p:nvPr/>
        </p:nvSpPr>
        <p:spPr>
          <a:xfrm>
            <a:off x="2133600" y="609600"/>
            <a:ext cx="306494" cy="369332"/>
          </a:xfrm>
          <a:prstGeom prst="rect">
            <a:avLst/>
          </a:prstGeom>
          <a:noFill/>
        </p:spPr>
        <p:txBody>
          <a:bodyPr wrap="none" rtlCol="0">
            <a:spAutoFit/>
          </a:bodyPr>
          <a:lstStyle/>
          <a:p>
            <a:r>
              <a:rPr lang="en-US" dirty="0" smtClean="0"/>
              <a:t>d</a:t>
            </a:r>
            <a:endParaRPr lang="en-US" dirty="0"/>
          </a:p>
        </p:txBody>
      </p:sp>
      <p:sp>
        <p:nvSpPr>
          <p:cNvPr id="5" name="TextBox 4"/>
          <p:cNvSpPr txBox="1"/>
          <p:nvPr/>
        </p:nvSpPr>
        <p:spPr>
          <a:xfrm>
            <a:off x="609600" y="457200"/>
            <a:ext cx="78486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3600" b="1" dirty="0" smtClean="0">
                <a:solidFill>
                  <a:schemeClr val="bg1"/>
                </a:solidFill>
                <a:latin typeface="Times New Roman" pitchFamily="18" charset="0"/>
                <a:cs typeface="Times New Roman" pitchFamily="18" charset="0"/>
              </a:rPr>
              <a:t>Dimensions</a:t>
            </a:r>
            <a:r>
              <a:rPr lang="en-US" dirty="0" smtClean="0"/>
              <a:t> </a:t>
            </a:r>
            <a:endParaRPr lang="en-US" dirty="0"/>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umer\Downloads\dark-blue-floral-theme-powerpoint-powerpoint-backgrounds-dark-blue-floral-theme-powerpoint-images.jpg"/>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p:spPr>
      </p:pic>
      <p:sp>
        <p:nvSpPr>
          <p:cNvPr id="13" name="Rectangle 12"/>
          <p:cNvSpPr/>
          <p:nvPr/>
        </p:nvSpPr>
        <p:spPr>
          <a:xfrm>
            <a:off x="0" y="152400"/>
            <a:ext cx="6324600" cy="1384995"/>
          </a:xfrm>
          <a:prstGeom prst="rect">
            <a:avLst/>
          </a:prstGeom>
        </p:spPr>
        <p:txBody>
          <a:bodyPr wrap="square">
            <a:spAutoFit/>
          </a:bodyPr>
          <a:lstStyle/>
          <a:p>
            <a:pPr>
              <a:spcBef>
                <a:spcPct val="50000"/>
              </a:spcBef>
            </a:pPr>
            <a:r>
              <a:rPr lang="en-US" sz="2400" dirty="0" smtClean="0">
                <a:solidFill>
                  <a:schemeClr val="bg1"/>
                </a:solidFill>
                <a:latin typeface="Times New Roman" pitchFamily="18" charset="0"/>
                <a:cs typeface="Times New Roman" pitchFamily="18" charset="0"/>
              </a:rPr>
              <a:t>Competing</a:t>
            </a:r>
          </a:p>
          <a:p>
            <a:pPr>
              <a:spcBef>
                <a:spcPct val="50000"/>
              </a:spcBef>
            </a:pPr>
            <a:r>
              <a:rPr lang="en-US" sz="2400" dirty="0" smtClean="0">
                <a:solidFill>
                  <a:schemeClr val="bg1"/>
                </a:solidFill>
                <a:latin typeface="Times New Roman" pitchFamily="18" charset="0"/>
                <a:cs typeface="Times New Roman" pitchFamily="18" charset="0"/>
              </a:rPr>
              <a:t>A desire to satisfy one’s interests, regardless of the impact on the other party to the conflict.</a:t>
            </a:r>
            <a:endParaRPr lang="en-US" sz="2400" dirty="0">
              <a:solidFill>
                <a:schemeClr val="bg1"/>
              </a:solidFill>
              <a:latin typeface="Times New Roman" pitchFamily="18" charset="0"/>
              <a:cs typeface="Times New Roman" pitchFamily="18" charset="0"/>
            </a:endParaRPr>
          </a:p>
        </p:txBody>
      </p:sp>
      <p:sp>
        <p:nvSpPr>
          <p:cNvPr id="14" name="Rectangle 13"/>
          <p:cNvSpPr/>
          <p:nvPr/>
        </p:nvSpPr>
        <p:spPr>
          <a:xfrm>
            <a:off x="0" y="2133600"/>
            <a:ext cx="6248400" cy="1384995"/>
          </a:xfrm>
          <a:prstGeom prst="rect">
            <a:avLst/>
          </a:prstGeom>
        </p:spPr>
        <p:txBody>
          <a:bodyPr wrap="square">
            <a:spAutoFit/>
          </a:bodyPr>
          <a:lstStyle/>
          <a:p>
            <a:pPr>
              <a:spcBef>
                <a:spcPct val="50000"/>
              </a:spcBef>
            </a:pPr>
            <a:r>
              <a:rPr lang="en-US" sz="2400" dirty="0" smtClean="0">
                <a:solidFill>
                  <a:schemeClr val="bg1"/>
                </a:solidFill>
                <a:latin typeface="Times New Roman" pitchFamily="18" charset="0"/>
                <a:cs typeface="Times New Roman" pitchFamily="18" charset="0"/>
              </a:rPr>
              <a:t>Collaborating</a:t>
            </a:r>
          </a:p>
          <a:p>
            <a:pPr>
              <a:spcBef>
                <a:spcPct val="50000"/>
              </a:spcBef>
            </a:pPr>
            <a:r>
              <a:rPr lang="en-US" sz="2400" dirty="0" smtClean="0">
                <a:solidFill>
                  <a:schemeClr val="bg1"/>
                </a:solidFill>
                <a:latin typeface="Times New Roman" pitchFamily="18" charset="0"/>
                <a:cs typeface="Times New Roman" pitchFamily="18" charset="0"/>
              </a:rPr>
              <a:t>A situation in which the parties to a conflict each desire to satisfy fully the concerns of all parties</a:t>
            </a:r>
            <a:r>
              <a:rPr lang="en-US" sz="2000" dirty="0" smtClean="0">
                <a:solidFill>
                  <a:schemeClr val="bg1"/>
                </a:solidFill>
                <a:latin typeface="Tahoma" pitchFamily="34" charset="0"/>
              </a:rPr>
              <a:t>.</a:t>
            </a:r>
            <a:endParaRPr lang="en-US" sz="2000" dirty="0">
              <a:solidFill>
                <a:schemeClr val="bg1"/>
              </a:solidFill>
              <a:latin typeface="Tahoma" pitchFamily="34" charset="0"/>
            </a:endParaRPr>
          </a:p>
        </p:txBody>
      </p:sp>
      <p:sp>
        <p:nvSpPr>
          <p:cNvPr id="15" name="Rectangle 14"/>
          <p:cNvSpPr/>
          <p:nvPr/>
        </p:nvSpPr>
        <p:spPr>
          <a:xfrm>
            <a:off x="0" y="3962400"/>
            <a:ext cx="6248400" cy="1384995"/>
          </a:xfrm>
          <a:prstGeom prst="rect">
            <a:avLst/>
          </a:prstGeom>
        </p:spPr>
        <p:txBody>
          <a:bodyPr wrap="square">
            <a:spAutoFit/>
          </a:bodyPr>
          <a:lstStyle/>
          <a:p>
            <a:pPr>
              <a:spcBef>
                <a:spcPct val="50000"/>
              </a:spcBef>
            </a:pPr>
            <a:r>
              <a:rPr lang="en-US" sz="2400" dirty="0" smtClean="0">
                <a:solidFill>
                  <a:schemeClr val="bg1"/>
                </a:solidFill>
                <a:latin typeface="Times New Roman" pitchFamily="18" charset="0"/>
                <a:cs typeface="Times New Roman" pitchFamily="18" charset="0"/>
              </a:rPr>
              <a:t>Avoiding</a:t>
            </a:r>
          </a:p>
          <a:p>
            <a:pPr>
              <a:spcBef>
                <a:spcPct val="50000"/>
              </a:spcBef>
            </a:pPr>
            <a:r>
              <a:rPr lang="en-US" sz="2400" dirty="0" smtClean="0">
                <a:solidFill>
                  <a:schemeClr val="bg1"/>
                </a:solidFill>
                <a:latin typeface="Times New Roman" pitchFamily="18" charset="0"/>
                <a:cs typeface="Times New Roman" pitchFamily="18" charset="0"/>
              </a:rPr>
              <a:t>The desire to withdraw from or suppress a conflict.</a:t>
            </a:r>
            <a:endParaRPr lang="en-US" sz="2400" dirty="0">
              <a:solidFill>
                <a:schemeClr val="bg1"/>
              </a:solidFill>
              <a:latin typeface="Times New Roman" pitchFamily="18" charset="0"/>
              <a:cs typeface="Times New Roman" pitchFamily="18" charset="0"/>
            </a:endParaRPr>
          </a:p>
        </p:txBody>
      </p:sp>
      <p:pic>
        <p:nvPicPr>
          <p:cNvPr id="40964" name="Picture 4"/>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6248400" y="152400"/>
            <a:ext cx="2590800" cy="1752600"/>
          </a:xfrm>
          <a:prstGeom prst="rect">
            <a:avLst/>
          </a:prstGeom>
          <a:noFill/>
          <a:ln w="9525">
            <a:noFill/>
            <a:miter lim="800000"/>
            <a:headEnd/>
            <a:tailEnd/>
          </a:ln>
          <a:effectLst/>
        </p:spPr>
      </p:pic>
      <p:pic>
        <p:nvPicPr>
          <p:cNvPr id="40965" name="Picture 5"/>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6324600" y="2209801"/>
            <a:ext cx="2619375" cy="1524000"/>
          </a:xfrm>
          <a:prstGeom prst="rect">
            <a:avLst/>
          </a:prstGeom>
          <a:noFill/>
          <a:ln w="9525">
            <a:noFill/>
            <a:miter lim="800000"/>
            <a:headEnd/>
            <a:tailEnd/>
          </a:ln>
          <a:effectLst/>
        </p:spPr>
      </p:pic>
      <p:pic>
        <p:nvPicPr>
          <p:cNvPr id="40966" name="Picture 6"/>
          <p:cNvPicPr>
            <a:picLocks noChangeAspect="1" noChangeArrowheads="1"/>
          </p:cNvPicPr>
          <p:nvPr/>
        </p:nvPicPr>
        <p:blipFill>
          <a:blip r:embed="rId6" cstate="print">
            <a:duotone>
              <a:prstClr val="black"/>
              <a:schemeClr val="accent1">
                <a:tint val="45000"/>
                <a:satMod val="400000"/>
              </a:schemeClr>
            </a:duotone>
          </a:blip>
          <a:srcRect/>
          <a:stretch>
            <a:fillRect/>
          </a:stretch>
        </p:blipFill>
        <p:spPr bwMode="auto">
          <a:xfrm>
            <a:off x="6324600" y="4114800"/>
            <a:ext cx="2590800" cy="1295400"/>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diamond(in)">
                                      <p:cBhvr>
                                        <p:cTn id="7" dur="2000"/>
                                        <p:tgtEl>
                                          <p:spTgt spid="4096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diamond(in)">
                                      <p:cBhvr>
                                        <p:cTn id="12" dur="2000"/>
                                        <p:tgtEl>
                                          <p:spTgt spid="4096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0966"/>
                                        </p:tgtEl>
                                        <p:attrNameLst>
                                          <p:attrName>style.visibility</p:attrName>
                                        </p:attrNameLst>
                                      </p:cBhvr>
                                      <p:to>
                                        <p:strVal val="visible"/>
                                      </p:to>
                                    </p:set>
                                    <p:animEffect transition="in" filter="diamond(in)">
                                      <p:cBhvr>
                                        <p:cTn id="17" dur="20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umer\Downloads\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3" name="Rectangle 2"/>
          <p:cNvSpPr/>
          <p:nvPr/>
        </p:nvSpPr>
        <p:spPr>
          <a:xfrm>
            <a:off x="0" y="304800"/>
            <a:ext cx="6172200" cy="1754326"/>
          </a:xfrm>
          <a:prstGeom prst="rect">
            <a:avLst/>
          </a:prstGeom>
        </p:spPr>
        <p:txBody>
          <a:bodyPr wrap="square">
            <a:spAutoFit/>
          </a:bodyPr>
          <a:lstStyle/>
          <a:p>
            <a:pPr>
              <a:spcBef>
                <a:spcPct val="50000"/>
              </a:spcBef>
            </a:pPr>
            <a:r>
              <a:rPr lang="en-US" sz="2400" dirty="0" smtClean="0">
                <a:solidFill>
                  <a:schemeClr val="bg1"/>
                </a:solidFill>
                <a:latin typeface="Times New Roman" pitchFamily="18" charset="0"/>
                <a:cs typeface="Times New Roman" pitchFamily="18" charset="0"/>
              </a:rPr>
              <a:t>Accommodating</a:t>
            </a:r>
          </a:p>
          <a:p>
            <a:pPr>
              <a:spcBef>
                <a:spcPct val="50000"/>
              </a:spcBef>
            </a:pPr>
            <a:r>
              <a:rPr lang="en-US" sz="2400" dirty="0" smtClean="0">
                <a:solidFill>
                  <a:schemeClr val="bg1"/>
                </a:solidFill>
                <a:latin typeface="Times New Roman" pitchFamily="18" charset="0"/>
                <a:cs typeface="Times New Roman" pitchFamily="18" charset="0"/>
              </a:rPr>
              <a:t>The willingness of one party in a conflict to place the opponent’s interests above his or her own.</a:t>
            </a:r>
            <a:endParaRPr lang="en-US" sz="2400" dirty="0">
              <a:solidFill>
                <a:schemeClr val="bg1"/>
              </a:solidFill>
              <a:latin typeface="Times New Roman" pitchFamily="18" charset="0"/>
              <a:cs typeface="Times New Roman" pitchFamily="18" charset="0"/>
            </a:endParaRPr>
          </a:p>
        </p:txBody>
      </p:sp>
      <p:sp>
        <p:nvSpPr>
          <p:cNvPr id="4" name="Rectangle 3"/>
          <p:cNvSpPr/>
          <p:nvPr/>
        </p:nvSpPr>
        <p:spPr>
          <a:xfrm>
            <a:off x="0" y="2667000"/>
            <a:ext cx="6096000" cy="1384995"/>
          </a:xfrm>
          <a:prstGeom prst="rect">
            <a:avLst/>
          </a:prstGeom>
        </p:spPr>
        <p:txBody>
          <a:bodyPr wrap="square">
            <a:spAutoFit/>
          </a:bodyPr>
          <a:lstStyle/>
          <a:p>
            <a:pPr>
              <a:spcBef>
                <a:spcPct val="50000"/>
              </a:spcBef>
            </a:pPr>
            <a:r>
              <a:rPr lang="en-US" sz="2400" dirty="0" smtClean="0">
                <a:solidFill>
                  <a:schemeClr val="bg1"/>
                </a:solidFill>
                <a:latin typeface="Times New Roman" pitchFamily="18" charset="0"/>
                <a:cs typeface="Times New Roman" pitchFamily="18" charset="0"/>
              </a:rPr>
              <a:t>Compromising</a:t>
            </a:r>
          </a:p>
          <a:p>
            <a:pPr>
              <a:spcBef>
                <a:spcPct val="50000"/>
              </a:spcBef>
            </a:pPr>
            <a:r>
              <a:rPr lang="en-US" sz="2400" dirty="0" smtClean="0">
                <a:solidFill>
                  <a:schemeClr val="bg1"/>
                </a:solidFill>
                <a:latin typeface="Times New Roman" pitchFamily="18" charset="0"/>
                <a:cs typeface="Times New Roman" pitchFamily="18" charset="0"/>
              </a:rPr>
              <a:t>A situation in which each party to a conflict is willing to give up something.</a:t>
            </a:r>
            <a:endParaRPr lang="en-US" sz="2400" dirty="0">
              <a:solidFill>
                <a:schemeClr val="bg1"/>
              </a:solidFill>
              <a:latin typeface="Times New Roman" pitchFamily="18" charset="0"/>
              <a:cs typeface="Times New Roman" pitchFamily="18" charset="0"/>
            </a:endParaRPr>
          </a:p>
        </p:txBody>
      </p:sp>
      <p:pic>
        <p:nvPicPr>
          <p:cNvPr id="41987" name="Picture 3"/>
          <p:cNvPicPr>
            <a:picLocks noChangeAspect="1" noChangeArrowheads="1"/>
          </p:cNvPicPr>
          <p:nvPr/>
        </p:nvPicPr>
        <p:blipFill>
          <a:blip r:embed="rId3" cstate="print">
            <a:duotone>
              <a:prstClr val="black"/>
              <a:schemeClr val="tx2">
                <a:tint val="45000"/>
                <a:satMod val="400000"/>
              </a:schemeClr>
            </a:duotone>
          </a:blip>
          <a:srcRect/>
          <a:stretch>
            <a:fillRect/>
          </a:stretch>
        </p:blipFill>
        <p:spPr bwMode="auto">
          <a:xfrm>
            <a:off x="6248400" y="228600"/>
            <a:ext cx="2647950" cy="1905000"/>
          </a:xfrm>
          <a:prstGeom prst="rect">
            <a:avLst/>
          </a:prstGeom>
          <a:noFill/>
          <a:ln w="9525">
            <a:noFill/>
            <a:miter lim="800000"/>
            <a:headEnd/>
            <a:tailEnd/>
          </a:ln>
          <a:effectLst/>
        </p:spPr>
      </p:pic>
      <p:pic>
        <p:nvPicPr>
          <p:cNvPr id="41988" name="Picture 4"/>
          <p:cNvPicPr>
            <a:picLocks noChangeAspect="1" noChangeArrowheads="1"/>
          </p:cNvPicPr>
          <p:nvPr/>
        </p:nvPicPr>
        <p:blipFill>
          <a:blip r:embed="rId4" cstate="print"/>
          <a:srcRect/>
          <a:stretch>
            <a:fillRect/>
          </a:stretch>
        </p:blipFill>
        <p:spPr bwMode="auto">
          <a:xfrm>
            <a:off x="6324600" y="2286000"/>
            <a:ext cx="2667000" cy="2562225"/>
          </a:xfrm>
          <a:prstGeom prst="rect">
            <a:avLst/>
          </a:prstGeom>
          <a:noFill/>
          <a:ln w="9525">
            <a:noFill/>
            <a:miter lim="800000"/>
            <a:headEnd/>
            <a:tailEnd/>
          </a:ln>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animEffect transition="in" filter="fade">
                                      <p:cBhvr>
                                        <p:cTn id="7" dur="2000"/>
                                        <p:tgtEl>
                                          <p:spTgt spid="419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988"/>
                                        </p:tgtEl>
                                        <p:attrNameLst>
                                          <p:attrName>style.visibility</p:attrName>
                                        </p:attrNameLst>
                                      </p:cBhvr>
                                      <p:to>
                                        <p:strVal val="visible"/>
                                      </p:to>
                                    </p:set>
                                    <p:animEffect transition="in" filter="fade">
                                      <p:cBhvr>
                                        <p:cTn id="12"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umer\Downloads\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pic>
        <p:nvPicPr>
          <p:cNvPr id="43011" name="Picture 3" descr="C:\Users\umer\Downloads\images (6).jpg"/>
          <p:cNvPicPr>
            <a:picLocks noChangeAspect="1" noChangeArrowheads="1"/>
          </p:cNvPicPr>
          <p:nvPr/>
        </p:nvPicPr>
        <p:blipFill>
          <a:blip r:embed="rId3" cstate="print"/>
          <a:srcRect/>
          <a:stretch>
            <a:fillRect/>
          </a:stretch>
        </p:blipFill>
        <p:spPr bwMode="auto">
          <a:xfrm>
            <a:off x="381000" y="127000"/>
            <a:ext cx="8305800" cy="67310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57200" y="685801"/>
            <a:ext cx="7772400" cy="914399"/>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sng" strike="noStrike" kern="1200" cap="none" spc="0" normalizeH="0" baseline="0" noProof="0" dirty="0" smtClean="0">
                <a:ln>
                  <a:noFill/>
                </a:ln>
                <a:solidFill>
                  <a:schemeClr val="bg1"/>
                </a:solidFill>
                <a:effectLst/>
                <a:uLnTx/>
                <a:uFillTx/>
                <a:latin typeface="+mj-lt"/>
                <a:ea typeface="+mj-ea"/>
                <a:cs typeface="+mj-cs"/>
              </a:rPr>
              <a:t>BEHAVIOR</a:t>
            </a:r>
            <a:r>
              <a:rPr kumimoji="0" lang="en-US" sz="4400" b="0" i="0" u="sng" strike="noStrike" kern="1200" cap="none" spc="0" normalizeH="0" baseline="0" noProof="0" dirty="0" smtClean="0">
                <a:ln>
                  <a:noFill/>
                </a:ln>
                <a:solidFill>
                  <a:schemeClr val="tx1"/>
                </a:solidFill>
                <a:effectLst/>
                <a:uLnTx/>
                <a:uFillTx/>
                <a:latin typeface="+mj-lt"/>
                <a:ea typeface="+mj-ea"/>
                <a:cs typeface="+mj-cs"/>
              </a:rPr>
              <a:t/>
            </a:r>
            <a:br>
              <a:rPr kumimoji="0" lang="en-US" sz="4400" b="0" i="0" u="sng"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3" descr="http://journalbuddies.com/wp-content/uploads/2010/06/Bad-Behavior2.jpg"/>
          <p:cNvPicPr/>
          <p:nvPr/>
        </p:nvPicPr>
        <p:blipFill>
          <a:blip r:embed="rId3" cstate="print"/>
          <a:srcRect/>
          <a:stretch>
            <a:fillRect/>
          </a:stretch>
        </p:blipFill>
        <p:spPr bwMode="auto">
          <a:xfrm>
            <a:off x="1828800" y="1981200"/>
            <a:ext cx="6858000" cy="4572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57200" y="609600"/>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bg1"/>
                </a:solidFill>
                <a:effectLst/>
                <a:uLnTx/>
                <a:uFillTx/>
                <a:latin typeface="+mj-lt"/>
                <a:ea typeface="+mj-ea"/>
                <a:cs typeface="+mj-cs"/>
              </a:rPr>
              <a:t>Essential Points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4" name="Subtitle 2"/>
          <p:cNvSpPr txBox="1">
            <a:spLocks/>
          </p:cNvSpPr>
          <p:nvPr/>
        </p:nvSpPr>
        <p:spPr>
          <a:xfrm>
            <a:off x="1066800" y="2438400"/>
            <a:ext cx="6400800" cy="41148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behavior stage includes statements, actions and reactions made by conflicting parties.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In this stage, where conflicts become visible.</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Conflicts characterized by subtle, indirect and highly controlled form of tension.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th?id=H"/>
          <p:cNvPicPr>
            <a:picLocks noChangeAspect="1" noChangeArrowheads="1"/>
          </p:cNvPicPr>
          <p:nvPr/>
        </p:nvPicPr>
        <p:blipFill>
          <a:blip r:embed="rId3" cstate="print">
            <a:duotone>
              <a:prstClr val="black"/>
              <a:schemeClr val="accent1">
                <a:tint val="45000"/>
                <a:satMod val="400000"/>
              </a:schemeClr>
            </a:duotone>
          </a:blip>
          <a:stretch>
            <a:fillRect/>
          </a:stretch>
        </p:blipFill>
        <p:spPr bwMode="auto">
          <a:xfrm>
            <a:off x="0" y="0"/>
            <a:ext cx="2000250" cy="1524000"/>
          </a:xfrm>
          <a:prstGeom prst="rect">
            <a:avLst/>
          </a:prstGeom>
          <a:noFill/>
          <a:ln>
            <a:noFill/>
          </a:ln>
        </p:spPr>
      </p:pic>
      <p:pic>
        <p:nvPicPr>
          <p:cNvPr id="6" name="Picture 5" descr="http://ts2.mm.bing.net/th?id=H.4563665757930951&amp;pid=15.1"/>
          <p:cNvPicPr/>
          <p:nvPr/>
        </p:nvPicPr>
        <p:blipFill>
          <a:blip r:embed="rId4" cstate="print">
            <a:duotone>
              <a:prstClr val="black"/>
              <a:schemeClr val="accent1">
                <a:tint val="45000"/>
                <a:satMod val="400000"/>
              </a:schemeClr>
            </a:duotone>
          </a:blip>
          <a:stretch>
            <a:fillRect/>
          </a:stretch>
        </p:blipFill>
        <p:spPr bwMode="auto">
          <a:xfrm>
            <a:off x="6372225" y="0"/>
            <a:ext cx="2771775" cy="2438400"/>
          </a:xfrm>
          <a:prstGeom prst="rect">
            <a:avLst/>
          </a:prstGeom>
          <a:noFill/>
          <a:ln>
            <a:noFill/>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57200" y="381000"/>
            <a:ext cx="7772400" cy="1066800"/>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tx1"/>
                </a:solidFill>
                <a:effectLst/>
                <a:uLnTx/>
                <a:uFillTx/>
                <a:latin typeface="+mj-lt"/>
                <a:ea typeface="+mj-ea"/>
                <a:cs typeface="+mj-cs"/>
              </a:rPr>
              <a:t> </a:t>
            </a:r>
            <a:r>
              <a:rPr kumimoji="0" lang="en-US" sz="4400" b="1" i="0" u="sng" strike="noStrike" kern="1200" cap="none" spc="0" normalizeH="0" baseline="0" noProof="0" dirty="0" smtClean="0">
                <a:ln>
                  <a:noFill/>
                </a:ln>
                <a:solidFill>
                  <a:schemeClr val="bg1"/>
                </a:solidFill>
                <a:effectLst/>
                <a:uLnTx/>
                <a:uFillTx/>
                <a:latin typeface="+mj-lt"/>
                <a:ea typeface="+mj-ea"/>
                <a:cs typeface="+mj-cs"/>
              </a:rPr>
              <a:t>Conflict Intensity Continuum</a:t>
            </a:r>
            <a:endParaRPr kumimoji="0" lang="en-US" sz="4400" b="1" i="0" u="sng" strike="noStrike" kern="1200" cap="none" spc="0" normalizeH="0" baseline="0" noProof="0" dirty="0">
              <a:ln>
                <a:noFill/>
              </a:ln>
              <a:solidFill>
                <a:schemeClr val="bg1"/>
              </a:solidFill>
              <a:effectLst/>
              <a:uLnTx/>
              <a:uFillTx/>
              <a:latin typeface="+mj-lt"/>
              <a:ea typeface="+mj-ea"/>
              <a:cs typeface="+mj-cs"/>
            </a:endParaRPr>
          </a:p>
        </p:txBody>
      </p:sp>
      <p:sp>
        <p:nvSpPr>
          <p:cNvPr id="4" name="Subtitle 2"/>
          <p:cNvSpPr txBox="1">
            <a:spLocks/>
          </p:cNvSpPr>
          <p:nvPr/>
        </p:nvSpPr>
        <p:spPr>
          <a:xfrm>
            <a:off x="533400" y="1905000"/>
            <a:ext cx="6781800" cy="36576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Conflict intensities escalate as they move upward along the continuum until they become highly destructive.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Strikes, riots, and wars clearly fall in the upper range.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q"/>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Functional conflicts are typically confined to the lower range of the continuum.</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th?id=H"/>
          <p:cNvPicPr>
            <a:picLocks noChangeAspect="1" noChangeArrowheads="1"/>
          </p:cNvPicPr>
          <p:nvPr/>
        </p:nvPicPr>
        <p:blipFill>
          <a:blip r:embed="rId3" cstate="print"/>
          <a:srcRect/>
          <a:stretch>
            <a:fillRect/>
          </a:stretch>
        </p:blipFill>
        <p:spPr bwMode="auto">
          <a:xfrm>
            <a:off x="6832942" y="2133600"/>
            <a:ext cx="2311058" cy="2438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3" descr="th?id=H"/>
          <p:cNvPicPr>
            <a:picLocks noChangeAspect="1" noChangeArrowheads="1"/>
          </p:cNvPicPr>
          <p:nvPr/>
        </p:nvPicPr>
        <p:blipFill>
          <a:blip r:embed="rId4" cstate="print"/>
          <a:srcRect/>
          <a:stretch>
            <a:fillRect/>
          </a:stretch>
        </p:blipFill>
        <p:spPr bwMode="auto">
          <a:xfrm>
            <a:off x="152400" y="5105400"/>
            <a:ext cx="2362200" cy="1752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457200" y="457201"/>
            <a:ext cx="7696200" cy="990600"/>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uLnTx/>
                <a:uFillTx/>
                <a:latin typeface="+mj-lt"/>
                <a:ea typeface="+mj-ea"/>
                <a:cs typeface="+mj-cs"/>
              </a:rPr>
              <a:t>Conflict Management</a:t>
            </a:r>
            <a:r>
              <a:rPr kumimoji="0" lang="en-US" sz="4000" b="1" i="0" u="none" strike="noStrike" kern="1200" cap="none" spc="0" normalizeH="0" noProof="0" dirty="0" smtClean="0">
                <a:ln>
                  <a:noFill/>
                </a:ln>
                <a:solidFill>
                  <a:schemeClr val="bg1"/>
                </a:solidFill>
                <a:effectLst/>
                <a:uLnTx/>
                <a:uFillTx/>
                <a:latin typeface="+mj-lt"/>
                <a:ea typeface="+mj-ea"/>
                <a:cs typeface="+mj-cs"/>
              </a:rPr>
              <a:t> </a:t>
            </a:r>
            <a:r>
              <a:rPr kumimoji="0" lang="en-US" sz="4000" b="1" i="0" u="none" strike="noStrike" kern="1200" cap="none" spc="0" normalizeH="0" baseline="0" noProof="0" dirty="0" smtClean="0">
                <a:ln>
                  <a:noFill/>
                </a:ln>
                <a:solidFill>
                  <a:schemeClr val="bg1"/>
                </a:solidFill>
                <a:effectLst/>
                <a:uLnTx/>
                <a:uFillTx/>
                <a:latin typeface="+mj-lt"/>
                <a:ea typeface="+mj-ea"/>
                <a:cs typeface="+mj-cs"/>
              </a:rPr>
              <a:t>Techniques</a:t>
            </a:r>
            <a:endParaRPr kumimoji="0" lang="en-US" sz="40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Subtitle 2"/>
          <p:cNvSpPr txBox="1">
            <a:spLocks/>
          </p:cNvSpPr>
          <p:nvPr/>
        </p:nvSpPr>
        <p:spPr>
          <a:xfrm>
            <a:off x="533400" y="1752600"/>
            <a:ext cx="7162800" cy="40386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If a conflict is dysfunctional, What can parties do to de-escalate it?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1-Problem solving</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2-Subordinate goals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3-Expension of resources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4-Avoidance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5-Compromise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3" descr="th?id=H"/>
          <p:cNvPicPr>
            <a:picLocks noChangeAspect="1" noChangeArrowheads="1"/>
          </p:cNvPicPr>
          <p:nvPr/>
        </p:nvPicPr>
        <p:blipFill>
          <a:blip r:embed="rId3" cstate="print"/>
          <a:srcRect/>
          <a:stretch>
            <a:fillRect/>
          </a:stretch>
        </p:blipFill>
        <p:spPr bwMode="auto">
          <a:xfrm>
            <a:off x="5715000" y="3124200"/>
            <a:ext cx="3015916" cy="33528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 name="Title 1"/>
          <p:cNvSpPr txBox="1">
            <a:spLocks/>
          </p:cNvSpPr>
          <p:nvPr/>
        </p:nvSpPr>
        <p:spPr>
          <a:xfrm>
            <a:off x="685800" y="2130425"/>
            <a:ext cx="7772400" cy="1470025"/>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extBox 4"/>
          <p:cNvSpPr txBox="1"/>
          <p:nvPr/>
        </p:nvSpPr>
        <p:spPr>
          <a:xfrm>
            <a:off x="762000" y="304800"/>
            <a:ext cx="7391400" cy="838200"/>
          </a:xfrm>
          <a:prstGeom prst="rect">
            <a:avLst/>
          </a:prstGeom>
        </p:spPr>
        <p:style>
          <a:lnRef idx="0">
            <a:schemeClr val="accent3"/>
          </a:lnRef>
          <a:fillRef idx="3">
            <a:schemeClr val="accent3"/>
          </a:fillRef>
          <a:effectRef idx="3">
            <a:schemeClr val="accent3"/>
          </a:effectRef>
          <a:fontRef idx="minor">
            <a:schemeClr val="lt1"/>
          </a:fontRef>
        </p:style>
        <p:txBody>
          <a:bodyPr wrap="none" rtlCol="0">
            <a:prstTxWarp prst="textPlain">
              <a:avLst/>
            </a:prstTxWarp>
            <a:spAutoFit/>
          </a:bodyPr>
          <a:lstStyle/>
          <a:p>
            <a:pPr algn="ctr"/>
            <a:r>
              <a:rPr lang="en-US" sz="2400" b="1"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 Traditional view of conflict  </a:t>
            </a:r>
            <a:endParaRPr lang="en-US" sz="2400" b="1" dirty="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endParaRPr>
          </a:p>
        </p:txBody>
      </p:sp>
      <p:sp>
        <p:nvSpPr>
          <p:cNvPr id="6" name="TextBox 5"/>
          <p:cNvSpPr txBox="1"/>
          <p:nvPr/>
        </p:nvSpPr>
        <p:spPr>
          <a:xfrm>
            <a:off x="1143000" y="1447800"/>
            <a:ext cx="6781800" cy="830997"/>
          </a:xfrm>
          <a:prstGeom prst="rect">
            <a:avLst/>
          </a:prstGeom>
          <a:noFill/>
        </p:spPr>
        <p:txBody>
          <a:bodyPr wrap="square" rtlCol="0">
            <a:spAutoFit/>
          </a:bodyPr>
          <a:lstStyle/>
          <a:p>
            <a:pPr algn="ctr"/>
            <a:r>
              <a:rPr lang="en-US" sz="2400" b="1" i="1" dirty="0" smtClean="0">
                <a:solidFill>
                  <a:schemeClr val="bg1"/>
                </a:solidFill>
                <a:latin typeface="Times New Roman" pitchFamily="18" charset="0"/>
                <a:cs typeface="Times New Roman" pitchFamily="18" charset="0"/>
              </a:rPr>
              <a:t>“They belief that all conflicts are harmful and must be avoided” </a:t>
            </a:r>
            <a:endParaRPr lang="en-US" sz="2400" b="1" i="1" dirty="0">
              <a:solidFill>
                <a:schemeClr val="bg1"/>
              </a:solidFill>
              <a:latin typeface="Times New Roman" pitchFamily="18" charset="0"/>
              <a:cs typeface="Times New Roman" pitchFamily="18" charset="0"/>
            </a:endParaRPr>
          </a:p>
        </p:txBody>
      </p:sp>
      <p:sp>
        <p:nvSpPr>
          <p:cNvPr id="7" name="Text Box 4" descr="Chap01Bkgd03"/>
          <p:cNvSpPr txBox="1">
            <a:spLocks noChangeArrowheads="1"/>
          </p:cNvSpPr>
          <p:nvPr/>
        </p:nvSpPr>
        <p:spPr bwMode="blackWhite">
          <a:xfrm>
            <a:off x="762000" y="2971800"/>
            <a:ext cx="4038600" cy="3276600"/>
          </a:xfrm>
          <a:prstGeom prst="rect">
            <a:avLst/>
          </a:prstGeom>
          <a:blipFill dpi="0" rotWithShape="0">
            <a:blip r:embed="rId3" cstate="print"/>
            <a:srcRect/>
            <a:stretch>
              <a:fillRect/>
            </a:stretch>
          </a:blipFill>
          <a:ln w="12700">
            <a:solidFill>
              <a:schemeClr val="tx1"/>
            </a:solidFill>
            <a:miter lim="800000"/>
            <a:headEnd/>
            <a:tailEnd/>
          </a:ln>
          <a:effectLst>
            <a:outerShdw dist="135003" dir="2471156" algn="ctr" rotWithShape="0">
              <a:srgbClr val="DDDDDD"/>
            </a:outerShdw>
          </a:effectLst>
        </p:spPr>
        <p:txBody>
          <a:bodyPr lIns="182880" rIns="182880" anchor="ctr"/>
          <a:lstStyle/>
          <a:p>
            <a:pPr marL="222250" indent="-222250">
              <a:lnSpc>
                <a:spcPct val="90000"/>
              </a:lnSpc>
              <a:spcBef>
                <a:spcPct val="50000"/>
              </a:spcBef>
            </a:pPr>
            <a:r>
              <a:rPr lang="en-US" sz="2400" dirty="0">
                <a:solidFill>
                  <a:srgbClr val="FFFFCC"/>
                </a:solidFill>
                <a:latin typeface="Times New Roman" pitchFamily="18" charset="0"/>
                <a:cs typeface="Times New Roman" pitchFamily="18" charset="0"/>
              </a:rPr>
              <a:t>Causes:</a:t>
            </a:r>
          </a:p>
          <a:p>
            <a:pPr marL="222250" indent="-222250">
              <a:lnSpc>
                <a:spcPct val="90000"/>
              </a:lnSpc>
              <a:spcBef>
                <a:spcPct val="50000"/>
              </a:spcBef>
              <a:buFontTx/>
              <a:buChar char="•"/>
            </a:pPr>
            <a:r>
              <a:rPr lang="en-US" sz="2400" dirty="0">
                <a:solidFill>
                  <a:schemeClr val="bg1"/>
                </a:solidFill>
                <a:latin typeface="Times New Roman" pitchFamily="18" charset="0"/>
                <a:cs typeface="Times New Roman" pitchFamily="18" charset="0"/>
              </a:rPr>
              <a:t>Poor communication</a:t>
            </a:r>
          </a:p>
          <a:p>
            <a:pPr marL="222250" indent="-222250">
              <a:lnSpc>
                <a:spcPct val="90000"/>
              </a:lnSpc>
              <a:spcBef>
                <a:spcPct val="50000"/>
              </a:spcBef>
              <a:buFontTx/>
              <a:buChar char="•"/>
            </a:pPr>
            <a:r>
              <a:rPr lang="en-US" sz="2400" dirty="0">
                <a:solidFill>
                  <a:schemeClr val="bg1"/>
                </a:solidFill>
                <a:latin typeface="Times New Roman" pitchFamily="18" charset="0"/>
                <a:cs typeface="Times New Roman" pitchFamily="18" charset="0"/>
              </a:rPr>
              <a:t>Lack of openness</a:t>
            </a:r>
          </a:p>
          <a:p>
            <a:pPr marL="222250" indent="-222250">
              <a:lnSpc>
                <a:spcPct val="90000"/>
              </a:lnSpc>
              <a:spcBef>
                <a:spcPct val="50000"/>
              </a:spcBef>
              <a:buFontTx/>
              <a:buChar char="•"/>
            </a:pPr>
            <a:r>
              <a:rPr lang="en-US" sz="2400" dirty="0">
                <a:solidFill>
                  <a:schemeClr val="bg1"/>
                </a:solidFill>
                <a:latin typeface="Times New Roman" pitchFamily="18" charset="0"/>
                <a:cs typeface="Times New Roman" pitchFamily="18" charset="0"/>
              </a:rPr>
              <a:t>Failure to respond to employee needs</a:t>
            </a:r>
          </a:p>
        </p:txBody>
      </p:sp>
      <p:pic>
        <p:nvPicPr>
          <p:cNvPr id="8" name="Picture 5" descr="j0090646"/>
          <p:cNvPicPr>
            <a:picLocks noChangeAspect="1" noChangeArrowheads="1"/>
          </p:cNvPicPr>
          <p:nvPr/>
        </p:nvPicPr>
        <p:blipFill>
          <a:blip r:embed="rId4" cstate="print"/>
          <a:srcRect/>
          <a:stretch>
            <a:fillRect/>
          </a:stretch>
        </p:blipFill>
        <p:spPr bwMode="auto">
          <a:xfrm>
            <a:off x="5562600" y="1905000"/>
            <a:ext cx="3048000" cy="44196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685800" y="381001"/>
            <a:ext cx="7772400" cy="990599"/>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bg1"/>
                </a:solidFill>
                <a:effectLst/>
                <a:uLnTx/>
                <a:uFillTx/>
                <a:latin typeface="+mj-lt"/>
                <a:ea typeface="+mj-ea"/>
                <a:cs typeface="+mj-cs"/>
              </a:rPr>
              <a:t>OUTCOMES</a:t>
            </a:r>
            <a:endParaRPr kumimoji="0" lang="en-US" sz="4400" b="1" i="0" u="sng" strike="noStrike" kern="1200" cap="none" spc="0" normalizeH="0" baseline="0" noProof="0" dirty="0">
              <a:ln>
                <a:noFill/>
              </a:ln>
              <a:solidFill>
                <a:schemeClr val="bg1"/>
              </a:solidFill>
              <a:effectLst/>
              <a:uLnTx/>
              <a:uFillTx/>
              <a:latin typeface="+mj-lt"/>
              <a:ea typeface="+mj-ea"/>
              <a:cs typeface="+mj-cs"/>
            </a:endParaRPr>
          </a:p>
        </p:txBody>
      </p:sp>
      <p:sp>
        <p:nvSpPr>
          <p:cNvPr id="4" name="Subtitle 2"/>
          <p:cNvSpPr txBox="1">
            <a:spLocks/>
          </p:cNvSpPr>
          <p:nvPr/>
        </p:nvSpPr>
        <p:spPr>
          <a:xfrm>
            <a:off x="762000" y="1676400"/>
            <a:ext cx="7696200" cy="1524000"/>
          </a:xfrm>
          <a:prstGeom prst="rect">
            <a:avLst/>
          </a:prstGeom>
        </p:spPr>
        <p:style>
          <a:lnRef idx="0">
            <a:schemeClr val="accent1"/>
          </a:lnRef>
          <a:fillRef idx="3">
            <a:schemeClr val="accent1"/>
          </a:fillRef>
          <a:effectRef idx="3">
            <a:schemeClr val="accent1"/>
          </a:effectRef>
          <a:fontRef idx="minor">
            <a:schemeClr val="lt1"/>
          </a:fontRef>
        </p:style>
        <p:txBody>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The action reaction interplay between conflicting parties results in consequences.</a:t>
            </a:r>
            <a:endParaRPr kumimoji="0" lang="en-US" sz="3200" b="0"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5" name="Picture 4" descr="Six steps to continuous improvement of student learning graphic"/>
          <p:cNvPicPr/>
          <p:nvPr/>
        </p:nvPicPr>
        <p:blipFill>
          <a:blip r:embed="rId3" cstate="print"/>
          <a:srcRect/>
          <a:stretch>
            <a:fillRect/>
          </a:stretch>
        </p:blipFill>
        <p:spPr bwMode="auto">
          <a:xfrm>
            <a:off x="4800600" y="3581400"/>
            <a:ext cx="3581400" cy="2721610"/>
          </a:xfrm>
          <a:prstGeom prst="rect">
            <a:avLst/>
          </a:prstGeom>
          <a:ln w="88900" cap="sq" cmpd="thickThin">
            <a:solidFill>
              <a:srgbClr val="000000"/>
            </a:solidFill>
            <a:prstDash val="solid"/>
            <a:miter lim="800000"/>
          </a:ln>
          <a:effectLst>
            <a:innerShdw blurRad="76200">
              <a:srgbClr val="000000"/>
            </a:innerShdw>
          </a:effectLst>
        </p:spPr>
      </p:pic>
      <p:pic>
        <p:nvPicPr>
          <p:cNvPr id="6" name="Picture 2" descr="th?id=H"/>
          <p:cNvPicPr>
            <a:picLocks noChangeAspect="1" noChangeArrowheads="1"/>
          </p:cNvPicPr>
          <p:nvPr/>
        </p:nvPicPr>
        <p:blipFill>
          <a:blip r:embed="rId4" cstate="print"/>
          <a:srcRect/>
          <a:stretch>
            <a:fillRect/>
          </a:stretch>
        </p:blipFill>
        <p:spPr bwMode="auto">
          <a:xfrm>
            <a:off x="838200" y="3581400"/>
            <a:ext cx="3124200" cy="2743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914400" y="228600"/>
            <a:ext cx="1524000" cy="596900"/>
          </a:xfrm>
          <a:prstGeom prst="rect">
            <a:avLst/>
          </a:prstGeom>
        </p:spPr>
        <p:txBody>
          <a:bodyPr>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sng" strike="noStrike" kern="1200" cap="none" spc="0" normalizeH="0" baseline="0" noProof="0" dirty="0" smtClean="0">
                <a:ln>
                  <a:noFill/>
                </a:ln>
                <a:solidFill>
                  <a:schemeClr val="tx1"/>
                </a:solidFill>
                <a:effectLst/>
                <a:uLnTx/>
                <a:uFillTx/>
                <a:latin typeface="+mj-lt"/>
                <a:ea typeface="+mj-ea"/>
                <a:cs typeface="+mj-cs"/>
              </a:rPr>
              <a:t>ANSWER</a:t>
            </a:r>
            <a:endParaRPr kumimoji="0" lang="en-US" sz="4400" b="0" i="0" u="sng" strike="noStrike" kern="1200" cap="none" spc="0" normalizeH="0" baseline="0" noProof="0" dirty="0">
              <a:ln>
                <a:noFill/>
              </a:ln>
              <a:solidFill>
                <a:schemeClr val="tx1"/>
              </a:solidFill>
              <a:effectLst/>
              <a:uLnTx/>
              <a:uFillTx/>
              <a:latin typeface="+mj-lt"/>
              <a:ea typeface="+mj-ea"/>
              <a:cs typeface="+mj-cs"/>
            </a:endParaRPr>
          </a:p>
        </p:txBody>
      </p:sp>
      <p:sp>
        <p:nvSpPr>
          <p:cNvPr id="4" name="Content Placeholder 2"/>
          <p:cNvSpPr txBox="1">
            <a:spLocks/>
          </p:cNvSpPr>
          <p:nvPr/>
        </p:nvSpPr>
        <p:spPr>
          <a:xfrm>
            <a:off x="381000" y="609600"/>
            <a:ext cx="8305800" cy="55165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1" i="0" u="sng" strike="noStrike" kern="1200" cap="none" spc="0" normalizeH="0" baseline="0" noProof="0" dirty="0" smtClean="0">
                <a:ln>
                  <a:noFill/>
                </a:ln>
                <a:solidFill>
                  <a:schemeClr val="bg1"/>
                </a:solidFill>
                <a:effectLst/>
                <a:uLnTx/>
                <a:uFillTx/>
                <a:latin typeface="+mn-lt"/>
                <a:ea typeface="+mn-ea"/>
                <a:cs typeface="+mn-cs"/>
              </a:rPr>
              <a:t>FUNCTIONAL OUTCOMES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How might conflict act as a force to increase group performance?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descr="ASSESSMENT, ACCOUNTABILITY, AND STUDENT LEARNING OUTCOMES"/>
          <p:cNvPicPr/>
          <p:nvPr/>
        </p:nvPicPr>
        <p:blipFill>
          <a:blip r:embed="rId3" cstate="print"/>
          <a:srcRect/>
          <a:stretch>
            <a:fillRect/>
          </a:stretch>
        </p:blipFill>
        <p:spPr bwMode="auto">
          <a:xfrm>
            <a:off x="2438400" y="3200400"/>
            <a:ext cx="4114800" cy="304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685800" y="762000"/>
            <a:ext cx="6324600" cy="5029200"/>
          </a:xfrm>
          <a:prstGeom prst="rect">
            <a:avLst/>
          </a:prstGeom>
        </p:spPr>
        <p:style>
          <a:lnRef idx="0">
            <a:schemeClr val="accent3"/>
          </a:lnRef>
          <a:fillRef idx="3">
            <a:schemeClr val="accent3"/>
          </a:fillRef>
          <a:effectRef idx="3">
            <a:schemeClr val="accent3"/>
          </a:effectRef>
          <a:fontRef idx="minor">
            <a:schemeClr val="lt1"/>
          </a:fontRef>
        </p:style>
        <p:txBody>
          <a:bodyP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900" b="1" i="0" u="sng" strike="noStrike" kern="1200" cap="none" spc="0" normalizeH="0" baseline="0" noProof="0" dirty="0" smtClean="0">
                <a:ln>
                  <a:noFill/>
                </a:ln>
                <a:solidFill>
                  <a:schemeClr val="bg1"/>
                </a:solidFill>
                <a:effectLst/>
                <a:uLnTx/>
                <a:uFillTx/>
                <a:latin typeface="+mj-lt"/>
                <a:ea typeface="+mj-ea"/>
                <a:cs typeface="+mj-cs"/>
              </a:rPr>
              <a:t>EXTRAS</a:t>
            </a:r>
            <a:r>
              <a:rPr kumimoji="0" lang="en-US" sz="3200" b="1" i="0" u="sng" strike="noStrike" kern="1200" cap="none" spc="0" normalizeH="0" baseline="0" noProof="0" dirty="0" smtClean="0">
                <a:ln>
                  <a:noFill/>
                </a:ln>
                <a:solidFill>
                  <a:schemeClr val="tx1"/>
                </a:solidFill>
                <a:effectLst/>
                <a:uLnTx/>
                <a:uFillTx/>
                <a:latin typeface="+mj-lt"/>
                <a:ea typeface="+mj-ea"/>
                <a:cs typeface="+mj-cs"/>
              </a:rPr>
              <a:t/>
            </a:r>
            <a:br>
              <a:rPr kumimoji="0" lang="en-US" sz="3200" b="1" i="0" u="sng"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1-Constructive conflicts also be positively related with productivity.</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2-Conflict also reduced chance that groupthink would overpower policy decisions.</a:t>
            </a:r>
            <a:br>
              <a:rPr kumimoji="0" lang="en-US" sz="3200" b="0" i="0" u="none" strike="noStrike" kern="1200" cap="none" spc="0" normalizeH="0" baseline="0" noProof="0" dirty="0" smtClean="0">
                <a:ln>
                  <a:noFill/>
                </a:ln>
                <a:solidFill>
                  <a:schemeClr val="tx1"/>
                </a:solidFill>
                <a:effectLst/>
                <a:uLnTx/>
                <a:uFillTx/>
                <a:latin typeface="+mj-lt"/>
                <a:ea typeface="+mj-ea"/>
                <a:cs typeface="+mj-cs"/>
              </a:rPr>
            </a:br>
            <a:r>
              <a:rPr kumimoji="0" lang="en-US" sz="3200" b="0" i="0" u="none" strike="noStrike" kern="1200" cap="none" spc="0" normalizeH="0" baseline="0" noProof="0" dirty="0" smtClean="0">
                <a:ln>
                  <a:noFill/>
                </a:ln>
                <a:solidFill>
                  <a:schemeClr val="tx1"/>
                </a:solidFill>
                <a:effectLst/>
                <a:uLnTx/>
                <a:uFillTx/>
                <a:latin typeface="+mj-lt"/>
                <a:ea typeface="+mj-ea"/>
                <a:cs typeface="+mj-cs"/>
              </a:rPr>
              <a:t>3-The preceding leads to predict that the increasing cultural diversity of workforce should provide benefits to organizations.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4" name="Picture 2" descr="th?id=H"/>
          <p:cNvPicPr>
            <a:picLocks noChangeAspect="1" noChangeArrowheads="1"/>
          </p:cNvPicPr>
          <p:nvPr/>
        </p:nvPicPr>
        <p:blipFill>
          <a:blip r:embed="rId3" cstate="print"/>
          <a:srcRect/>
          <a:stretch>
            <a:fillRect/>
          </a:stretch>
        </p:blipFill>
        <p:spPr bwMode="auto">
          <a:xfrm>
            <a:off x="6816436" y="2057400"/>
            <a:ext cx="2327564" cy="2819399"/>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838200" y="381000"/>
            <a:ext cx="7467600" cy="914400"/>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sng" strike="noStrike" kern="1200" cap="none" spc="0" normalizeH="0" baseline="0" noProof="0" dirty="0" smtClean="0">
                <a:ln>
                  <a:noFill/>
                </a:ln>
                <a:solidFill>
                  <a:schemeClr val="bg1"/>
                </a:solidFill>
                <a:effectLst/>
                <a:uLnTx/>
                <a:uFillTx/>
                <a:latin typeface="+mj-lt"/>
                <a:ea typeface="+mj-ea"/>
                <a:cs typeface="+mj-cs"/>
              </a:rPr>
              <a:t>DYSFUNCTIONAL OUTCOMES</a:t>
            </a:r>
            <a:endParaRPr kumimoji="0" lang="en-US" sz="4400" b="1" i="0" u="sng" strike="noStrike" kern="1200" cap="none" spc="0" normalizeH="0" baseline="0" noProof="0" dirty="0">
              <a:ln>
                <a:noFill/>
              </a:ln>
              <a:solidFill>
                <a:schemeClr val="bg1"/>
              </a:solidFill>
              <a:effectLst/>
              <a:uLnTx/>
              <a:uFillTx/>
              <a:latin typeface="+mj-lt"/>
              <a:ea typeface="+mj-ea"/>
              <a:cs typeface="+mj-cs"/>
            </a:endParaRPr>
          </a:p>
        </p:txBody>
      </p:sp>
      <p:sp>
        <p:nvSpPr>
          <p:cNvPr id="4" name="Subtitle 2"/>
          <p:cNvSpPr txBox="1">
            <a:spLocks/>
          </p:cNvSpPr>
          <p:nvPr/>
        </p:nvSpPr>
        <p:spPr>
          <a:xfrm>
            <a:off x="838200" y="1828800"/>
            <a:ext cx="7391400" cy="189315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Dysfunctional varieties can reduce group effectiveness, reductions in group cohesiveness, and subordination of group goals to primacy of infighting among members.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th?id=H"/>
          <p:cNvPicPr>
            <a:picLocks noChangeAspect="1" noChangeArrowheads="1"/>
          </p:cNvPicPr>
          <p:nvPr/>
        </p:nvPicPr>
        <p:blipFill>
          <a:blip r:embed="rId3" cstate="print"/>
          <a:srcRect/>
          <a:stretch>
            <a:fillRect/>
          </a:stretch>
        </p:blipFill>
        <p:spPr bwMode="auto">
          <a:xfrm>
            <a:off x="2362200" y="3962400"/>
            <a:ext cx="4463379" cy="27077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itle 1"/>
          <p:cNvSpPr txBox="1">
            <a:spLocks/>
          </p:cNvSpPr>
          <p:nvPr/>
        </p:nvSpPr>
        <p:spPr>
          <a:xfrm>
            <a:off x="2133600" y="685801"/>
            <a:ext cx="6477000" cy="914400"/>
          </a:xfrm>
          <a:prstGeom prst="rect">
            <a:avLst/>
          </a:prstGeom>
        </p:spPr>
        <p:style>
          <a:lnRef idx="0">
            <a:schemeClr val="accent3"/>
          </a:lnRef>
          <a:fillRef idx="3">
            <a:schemeClr val="accent3"/>
          </a:fillRef>
          <a:effectRef idx="3">
            <a:schemeClr val="accent3"/>
          </a:effectRef>
          <a:fontRef idx="minor">
            <a:schemeClr val="lt1"/>
          </a:fontRef>
        </p:style>
        <p:txBody>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1"/>
                </a:solidFill>
                <a:effectLst/>
                <a:uLnTx/>
                <a:uFillTx/>
                <a:latin typeface="+mj-lt"/>
                <a:ea typeface="+mj-ea"/>
                <a:cs typeface="+mj-cs"/>
              </a:rPr>
              <a:t>Creating Functional Conflict</a:t>
            </a:r>
            <a:endParaRPr kumimoji="0" lang="en-US" sz="4000" b="1" i="0" u="sng" strike="noStrike" kern="1200" cap="none" spc="0" normalizeH="0" baseline="0" noProof="0" dirty="0">
              <a:ln>
                <a:noFill/>
              </a:ln>
              <a:solidFill>
                <a:schemeClr val="bg1"/>
              </a:solidFill>
              <a:effectLst/>
              <a:uLnTx/>
              <a:uFillTx/>
              <a:latin typeface="+mj-lt"/>
              <a:ea typeface="+mj-ea"/>
              <a:cs typeface="+mj-cs"/>
            </a:endParaRPr>
          </a:p>
        </p:txBody>
      </p:sp>
      <p:sp>
        <p:nvSpPr>
          <p:cNvPr id="4" name="Subtitle 2"/>
          <p:cNvSpPr txBox="1">
            <a:spLocks/>
          </p:cNvSpPr>
          <p:nvPr/>
        </p:nvSpPr>
        <p:spPr>
          <a:xfrm>
            <a:off x="2438400" y="1828800"/>
            <a:ext cx="6172200" cy="2286000"/>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 high proportion of people who get to top are conflict avoiders.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Rewards dissent and punish conflict avoiders creates functional conflict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Example: Managers</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th?id=H"/>
          <p:cNvPicPr>
            <a:picLocks noChangeAspect="1" noChangeArrowheads="1"/>
          </p:cNvPicPr>
          <p:nvPr/>
        </p:nvPicPr>
        <p:blipFill>
          <a:blip r:embed="rId3" cstate="print"/>
          <a:srcRect/>
          <a:stretch>
            <a:fillRect/>
          </a:stretch>
        </p:blipFill>
        <p:spPr bwMode="auto">
          <a:xfrm>
            <a:off x="4114800" y="4267200"/>
            <a:ext cx="3124200" cy="2384806"/>
          </a:xfrm>
          <a:prstGeom prst="rect">
            <a:avLst/>
          </a:prstGeom>
          <a:noFill/>
          <a:ln w="9525">
            <a:noFill/>
            <a:miter lim="800000"/>
            <a:headEnd/>
            <a:tailEnd/>
          </a:ln>
        </p:spPr>
      </p:pic>
      <p:pic>
        <p:nvPicPr>
          <p:cNvPr id="6" name="Picture 3" descr="th?id=H"/>
          <p:cNvPicPr>
            <a:picLocks noChangeAspect="1" noChangeArrowheads="1"/>
          </p:cNvPicPr>
          <p:nvPr/>
        </p:nvPicPr>
        <p:blipFill>
          <a:blip r:embed="rId4" cstate="print"/>
          <a:srcRect/>
          <a:stretch>
            <a:fillRect/>
          </a:stretch>
        </p:blipFill>
        <p:spPr bwMode="auto">
          <a:xfrm>
            <a:off x="0" y="0"/>
            <a:ext cx="2076450" cy="6858000"/>
          </a:xfrm>
          <a:prstGeom prst="rect">
            <a:avLst/>
          </a:prstGeom>
          <a:noFill/>
          <a:ln w="9525">
            <a:noFill/>
            <a:miter lim="800000"/>
            <a:headEnd/>
            <a:tailEnd/>
          </a:ln>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762000" y="381000"/>
            <a:ext cx="7696200" cy="1143000"/>
          </a:xfrm>
          <a:prstGeom prst="rect">
            <a:avLst/>
          </a:prstGeom>
          <a:ln/>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Times New Roman" pitchFamily="18" charset="0"/>
                <a:ea typeface="+mj-ea"/>
                <a:cs typeface="Times New Roman" pitchFamily="18" charset="0"/>
              </a:rPr>
              <a:t>Transitions in Conflict Thought (cont’d)</a:t>
            </a:r>
            <a:endParaRPr kumimoji="0" lang="en-US" sz="3600" b="1" i="0" u="none" strike="noStrike" kern="1200" cap="none" spc="0" normalizeH="0" baseline="0" noProof="0" dirty="0">
              <a:ln>
                <a:noFill/>
              </a:ln>
              <a:solidFill>
                <a:schemeClr val="bg1"/>
              </a:solidFill>
              <a:effectLst/>
              <a:uLnTx/>
              <a:uFillTx/>
              <a:latin typeface="Times New Roman" pitchFamily="18" charset="0"/>
              <a:ea typeface="+mj-ea"/>
              <a:cs typeface="Times New Roman" pitchFamily="18" charset="0"/>
            </a:endParaRPr>
          </a:p>
        </p:txBody>
      </p:sp>
      <p:sp>
        <p:nvSpPr>
          <p:cNvPr id="4" name="Rectangle 3"/>
          <p:cNvSpPr/>
          <p:nvPr/>
        </p:nvSpPr>
        <p:spPr>
          <a:xfrm>
            <a:off x="533400" y="1752600"/>
            <a:ext cx="8001000" cy="1754326"/>
          </a:xfrm>
          <a:prstGeom prst="rect">
            <a:avLst/>
          </a:prstGeom>
        </p:spPr>
        <p:txBody>
          <a:bodyPr wrap="square">
            <a:spAutoFit/>
          </a:bodyPr>
          <a:lstStyle/>
          <a:p>
            <a:pPr>
              <a:spcBef>
                <a:spcPct val="50000"/>
              </a:spcBef>
              <a:buFont typeface="Wingdings" pitchFamily="2" charset="2"/>
              <a:buChar char="q"/>
            </a:pPr>
            <a:r>
              <a:rPr lang="en-US" sz="2400" b="1" u="sng" dirty="0" smtClean="0">
                <a:solidFill>
                  <a:schemeClr val="bg1"/>
                </a:solidFill>
                <a:latin typeface="Times New Roman" pitchFamily="18" charset="0"/>
                <a:cs typeface="Times New Roman" pitchFamily="18" charset="0"/>
              </a:rPr>
              <a:t>Human Relations View of Conflict</a:t>
            </a:r>
          </a:p>
          <a:p>
            <a:pPr algn="ctr">
              <a:lnSpc>
                <a:spcPct val="150000"/>
              </a:lnSpc>
              <a:spcBef>
                <a:spcPct val="50000"/>
              </a:spcBef>
            </a:pPr>
            <a:r>
              <a:rPr lang="en-US" sz="2400" dirty="0" smtClean="0">
                <a:solidFill>
                  <a:schemeClr val="bg1"/>
                </a:solidFill>
                <a:latin typeface="Times New Roman" pitchFamily="18" charset="0"/>
                <a:cs typeface="Times New Roman" pitchFamily="18" charset="0"/>
              </a:rPr>
              <a:t>“</a:t>
            </a:r>
            <a:r>
              <a:rPr lang="en-US" sz="2400" b="1" dirty="0" smtClean="0">
                <a:solidFill>
                  <a:schemeClr val="bg1"/>
                </a:solidFill>
                <a:latin typeface="Times New Roman" pitchFamily="18" charset="0"/>
                <a:cs typeface="Times New Roman" pitchFamily="18" charset="0"/>
              </a:rPr>
              <a:t>The belief that conflict is a natural and inevitable outcome in any group.”</a:t>
            </a:r>
            <a:endParaRPr lang="en-US" sz="2400" b="1" dirty="0">
              <a:solidFill>
                <a:schemeClr val="bg1"/>
              </a:solidFill>
              <a:latin typeface="Times New Roman" pitchFamily="18" charset="0"/>
              <a:cs typeface="Times New Roman" pitchFamily="18" charset="0"/>
            </a:endParaRPr>
          </a:p>
        </p:txBody>
      </p:sp>
      <p:pic>
        <p:nvPicPr>
          <p:cNvPr id="5" name="Picture 3"/>
          <p:cNvPicPr>
            <a:picLocks noChangeAspect="1" noChangeArrowheads="1"/>
          </p:cNvPicPr>
          <p:nvPr/>
        </p:nvPicPr>
        <p:blipFill>
          <a:blip r:embed="rId3" cstate="print"/>
          <a:srcRect/>
          <a:stretch>
            <a:fillRect/>
          </a:stretch>
        </p:blipFill>
        <p:spPr bwMode="auto">
          <a:xfrm>
            <a:off x="1905000" y="3505200"/>
            <a:ext cx="5029200" cy="2915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838200" y="533400"/>
            <a:ext cx="7391400" cy="707886"/>
          </a:xfrm>
          <a:prstGeom prst="rect">
            <a:avLst/>
          </a:prstGeom>
          <a:scene3d>
            <a:camera prst="obliqueBottomRight"/>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wrap="square">
            <a:spAutoFit/>
          </a:bodyPr>
          <a:lstStyle/>
          <a:p>
            <a:pPr lvl="0" algn="ctr">
              <a:spcBef>
                <a:spcPct val="0"/>
              </a:spcBef>
              <a:defRPr/>
            </a:pPr>
            <a:r>
              <a:rPr lang="en-US" sz="4000" b="1" dirty="0" smtClean="0">
                <a:solidFill>
                  <a:schemeClr val="bg1"/>
                </a:solidFill>
                <a:latin typeface="Times New Roman" pitchFamily="18" charset="0"/>
                <a:cs typeface="Times New Roman" pitchFamily="18" charset="0"/>
              </a:rPr>
              <a:t>Transitions in Conflict Thought </a:t>
            </a:r>
            <a:endParaRPr lang="en-US" sz="4000" b="1" dirty="0">
              <a:solidFill>
                <a:schemeClr val="bg1"/>
              </a:solidFill>
              <a:latin typeface="Times New Roman" pitchFamily="18" charset="0"/>
              <a:cs typeface="Times New Roman" pitchFamily="18" charset="0"/>
            </a:endParaRPr>
          </a:p>
        </p:txBody>
      </p:sp>
      <p:sp>
        <p:nvSpPr>
          <p:cNvPr id="4" name="Rectangle 3"/>
          <p:cNvSpPr/>
          <p:nvPr/>
        </p:nvSpPr>
        <p:spPr>
          <a:xfrm>
            <a:off x="838200" y="2133600"/>
            <a:ext cx="4648200" cy="317009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marL="457200" indent="-457200" algn="ctr">
              <a:spcBef>
                <a:spcPct val="50000"/>
              </a:spcBef>
              <a:buFont typeface="Wingdings" pitchFamily="2" charset="2"/>
              <a:buChar char="q"/>
            </a:pPr>
            <a:r>
              <a:rPr lang="en-US" sz="2800" b="1" u="sng" dirty="0" smtClean="0">
                <a:latin typeface="Times New Roman" pitchFamily="18" charset="0"/>
                <a:cs typeface="Times New Roman" pitchFamily="18" charset="0"/>
              </a:rPr>
              <a:t>Interactions View of Conflict</a:t>
            </a:r>
          </a:p>
          <a:p>
            <a:pPr algn="just">
              <a:spcBef>
                <a:spcPct val="50000"/>
              </a:spcBef>
              <a:buFont typeface="Wingdings" pitchFamily="2" charset="2"/>
              <a:buChar char="§"/>
            </a:pPr>
            <a:r>
              <a:rPr lang="en-US" sz="2400" dirty="0" smtClean="0">
                <a:latin typeface="Times New Roman" pitchFamily="18" charset="0"/>
                <a:cs typeface="Times New Roman" pitchFamily="18" charset="0"/>
              </a:rPr>
              <a:t>The belief that conflict is not only a positive force in a group but that it is absolutely necessary for a group to perform effectively.</a:t>
            </a:r>
          </a:p>
          <a:p>
            <a:pPr algn="just">
              <a:spcBef>
                <a:spcPct val="50000"/>
              </a:spcBef>
            </a:pPr>
            <a:endParaRPr lang="en-US" sz="2400" dirty="0">
              <a:latin typeface="Times New Roman" pitchFamily="18" charset="0"/>
              <a:cs typeface="Times New Roman" pitchFamily="18" charset="0"/>
            </a:endParaRPr>
          </a:p>
        </p:txBody>
      </p:sp>
      <p:pic>
        <p:nvPicPr>
          <p:cNvPr id="5" name="Picture 4" descr="j0090658"/>
          <p:cNvPicPr>
            <a:picLocks noChangeAspect="1" noChangeArrowheads="1"/>
          </p:cNvPicPr>
          <p:nvPr/>
        </p:nvPicPr>
        <p:blipFill>
          <a:blip r:embed="rId3" cstate="print"/>
          <a:srcRect/>
          <a:stretch>
            <a:fillRect/>
          </a:stretch>
        </p:blipFill>
        <p:spPr bwMode="auto">
          <a:xfrm>
            <a:off x="5943600" y="1752600"/>
            <a:ext cx="2439987" cy="43434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066800" y="1143000"/>
            <a:ext cx="6705600" cy="685800"/>
          </a:xfrm>
          <a:prstGeom prst="rect">
            <a:avLst/>
          </a:prstGeom>
          <a:noFill/>
        </p:spPr>
        <p:txBody>
          <a:bodyPr wrap="none" rtlCol="0">
            <a:prstTxWarp prst="textPlain">
              <a:avLst/>
            </a:prstTxWarp>
            <a:spAutoFit/>
          </a:bodyPr>
          <a:lstStyle/>
          <a:p>
            <a:endParaRPr lang="en-US" sz="3200" b="1" u="sng" dirty="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endParaRPr>
          </a:p>
        </p:txBody>
      </p:sp>
      <p:sp>
        <p:nvSpPr>
          <p:cNvPr id="6" name="Rectangle 2"/>
          <p:cNvSpPr txBox="1">
            <a:spLocks noChangeArrowheads="1"/>
          </p:cNvSpPr>
          <p:nvPr/>
        </p:nvSpPr>
        <p:spPr>
          <a:xfrm>
            <a:off x="685800" y="381000"/>
            <a:ext cx="7772400" cy="685800"/>
          </a:xfrm>
          <a:prstGeom prst="rect">
            <a:avLst/>
          </a:prstGeom>
          <a:ln/>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bg1"/>
                </a:solidFill>
                <a:effectLst/>
                <a:uLnTx/>
                <a:uFillTx/>
                <a:latin typeface="+mj-lt"/>
                <a:ea typeface="+mj-ea"/>
                <a:cs typeface="+mj-cs"/>
              </a:rPr>
              <a:t>Functional versus Dysfunctional Conflict</a:t>
            </a:r>
            <a:endParaRPr kumimoji="0" lang="en-US" sz="36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Line 3"/>
          <p:cNvSpPr>
            <a:spLocks noChangeShapeType="1"/>
          </p:cNvSpPr>
          <p:nvPr/>
        </p:nvSpPr>
        <p:spPr bwMode="auto">
          <a:xfrm>
            <a:off x="838200" y="3733800"/>
            <a:ext cx="7315200" cy="0"/>
          </a:xfrm>
          <a:prstGeom prst="line">
            <a:avLst/>
          </a:prstGeom>
          <a:noFill/>
          <a:ln w="38100">
            <a:solidFill>
              <a:srgbClr val="CC3300"/>
            </a:solidFill>
            <a:round/>
            <a:headEnd/>
            <a:tailEnd/>
          </a:ln>
          <a:effectLst/>
        </p:spPr>
        <p:txBody>
          <a:bodyPr/>
          <a:lstStyle/>
          <a:p>
            <a:endParaRPr lang="en-US" dirty="0"/>
          </a:p>
        </p:txBody>
      </p:sp>
      <p:sp>
        <p:nvSpPr>
          <p:cNvPr id="8" name="AutoShape 4"/>
          <p:cNvSpPr>
            <a:spLocks noChangeArrowheads="1"/>
          </p:cNvSpPr>
          <p:nvPr/>
        </p:nvSpPr>
        <p:spPr bwMode="auto">
          <a:xfrm>
            <a:off x="6172200" y="1676400"/>
            <a:ext cx="1828800" cy="1600200"/>
          </a:xfrm>
          <a:custGeom>
            <a:avLst/>
            <a:gdLst>
              <a:gd name="G0" fmla="+- 8644 0 0"/>
              <a:gd name="G1" fmla="+- 8644 0 0"/>
              <a:gd name="G2" fmla="+- 0 0 0"/>
              <a:gd name="G3" fmla="+- 21600 0 8644"/>
              <a:gd name="G4" fmla="+- 21600 0 8644"/>
              <a:gd name="G5" fmla="+- 21600 0 0"/>
              <a:gd name="G6" fmla="+- 8644 0 10800"/>
              <a:gd name="G7" fmla="+- 8644 0 10800"/>
              <a:gd name="G8" fmla="*/ G7 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8644" y="0"/>
                </a:lnTo>
                <a:lnTo>
                  <a:pt x="8644" y="0"/>
                </a:lnTo>
                <a:lnTo>
                  <a:pt x="8644" y="8644"/>
                </a:lnTo>
                <a:lnTo>
                  <a:pt x="0" y="8644"/>
                </a:lnTo>
                <a:lnTo>
                  <a:pt x="0" y="8644"/>
                </a:lnTo>
                <a:lnTo>
                  <a:pt x="0" y="10800"/>
                </a:lnTo>
                <a:lnTo>
                  <a:pt x="0" y="12956"/>
                </a:lnTo>
                <a:lnTo>
                  <a:pt x="0" y="12956"/>
                </a:lnTo>
                <a:lnTo>
                  <a:pt x="8644" y="12956"/>
                </a:lnTo>
                <a:lnTo>
                  <a:pt x="8644" y="21600"/>
                </a:lnTo>
                <a:lnTo>
                  <a:pt x="8644" y="21600"/>
                </a:lnTo>
                <a:lnTo>
                  <a:pt x="10800" y="21600"/>
                </a:lnTo>
                <a:lnTo>
                  <a:pt x="12956" y="21600"/>
                </a:lnTo>
                <a:lnTo>
                  <a:pt x="12956" y="21600"/>
                </a:lnTo>
                <a:lnTo>
                  <a:pt x="12956" y="12956"/>
                </a:lnTo>
                <a:lnTo>
                  <a:pt x="21600" y="12956"/>
                </a:lnTo>
                <a:lnTo>
                  <a:pt x="21600" y="12956"/>
                </a:lnTo>
                <a:lnTo>
                  <a:pt x="21600" y="10800"/>
                </a:lnTo>
                <a:lnTo>
                  <a:pt x="21600" y="8644"/>
                </a:lnTo>
                <a:lnTo>
                  <a:pt x="21600" y="8644"/>
                </a:lnTo>
                <a:lnTo>
                  <a:pt x="12956" y="8644"/>
                </a:lnTo>
                <a:lnTo>
                  <a:pt x="12956" y="0"/>
                </a:lnTo>
                <a:lnTo>
                  <a:pt x="12956" y="0"/>
                </a:lnTo>
                <a:close/>
              </a:path>
            </a:pathLst>
          </a:custGeom>
          <a:solidFill>
            <a:srgbClr val="336600"/>
          </a:solidFill>
          <a:ln w="9525">
            <a:solidFill>
              <a:schemeClr val="tx1"/>
            </a:solidFill>
            <a:miter lim="800000"/>
            <a:headEnd/>
            <a:tailEnd/>
          </a:ln>
          <a:effectLst/>
        </p:spPr>
        <p:txBody>
          <a:bodyPr wrap="none" anchor="ctr"/>
          <a:lstStyle/>
          <a:p>
            <a:pPr algn="ctr"/>
            <a:endParaRPr lang="en-US" sz="2400" dirty="0">
              <a:solidFill>
                <a:srgbClr val="CC3300"/>
              </a:solidFill>
              <a:latin typeface="Times New Roman" pitchFamily="18" charset="0"/>
            </a:endParaRPr>
          </a:p>
        </p:txBody>
      </p:sp>
      <p:sp>
        <p:nvSpPr>
          <p:cNvPr id="9" name="Rectangle 5"/>
          <p:cNvSpPr>
            <a:spLocks noChangeArrowheads="1"/>
          </p:cNvSpPr>
          <p:nvPr/>
        </p:nvSpPr>
        <p:spPr bwMode="auto">
          <a:xfrm>
            <a:off x="1447800" y="4572000"/>
            <a:ext cx="2133600" cy="381000"/>
          </a:xfrm>
          <a:prstGeom prst="rect">
            <a:avLst/>
          </a:prstGeom>
          <a:solidFill>
            <a:srgbClr val="CC3300"/>
          </a:solidFill>
          <a:ln w="9525">
            <a:solidFill>
              <a:schemeClr val="tx1"/>
            </a:solidFill>
            <a:miter lim="800000"/>
            <a:headEnd/>
            <a:tailEnd/>
          </a:ln>
          <a:effectLst/>
        </p:spPr>
        <p:txBody>
          <a:bodyPr wrap="none" anchor="ctr"/>
          <a:lstStyle/>
          <a:p>
            <a:endParaRPr lang="en-US" dirty="0"/>
          </a:p>
        </p:txBody>
      </p:sp>
      <p:sp>
        <p:nvSpPr>
          <p:cNvPr id="10" name="Text Box 6"/>
          <p:cNvSpPr txBox="1">
            <a:spLocks noChangeArrowheads="1"/>
          </p:cNvSpPr>
          <p:nvPr/>
        </p:nvSpPr>
        <p:spPr bwMode="auto">
          <a:xfrm>
            <a:off x="914400" y="1600200"/>
            <a:ext cx="4724400" cy="1815882"/>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spcBef>
                <a:spcPct val="50000"/>
              </a:spcBef>
            </a:pPr>
            <a:r>
              <a:rPr lang="en-US" sz="2800" b="1" u="sng" dirty="0"/>
              <a:t>Functional Conflict</a:t>
            </a:r>
          </a:p>
          <a:p>
            <a:pPr>
              <a:spcBef>
                <a:spcPct val="50000"/>
              </a:spcBef>
            </a:pPr>
            <a:r>
              <a:rPr lang="en-US" sz="2400" b="0" dirty="0">
                <a:latin typeface="Tahoma" pitchFamily="34" charset="0"/>
              </a:rPr>
              <a:t>Conflict that supports the goals of the group and improves its performance.</a:t>
            </a:r>
          </a:p>
        </p:txBody>
      </p:sp>
      <p:sp>
        <p:nvSpPr>
          <p:cNvPr id="11" name="Text Box 7"/>
          <p:cNvSpPr txBox="1">
            <a:spLocks noChangeArrowheads="1"/>
          </p:cNvSpPr>
          <p:nvPr/>
        </p:nvSpPr>
        <p:spPr bwMode="auto">
          <a:xfrm>
            <a:off x="4648200" y="4114800"/>
            <a:ext cx="3581400" cy="144655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a:spcBef>
                <a:spcPct val="50000"/>
              </a:spcBef>
            </a:pPr>
            <a:r>
              <a:rPr lang="en-US" sz="2800" b="1" u="sng" dirty="0"/>
              <a:t>Dysfunctional Conflict</a:t>
            </a:r>
          </a:p>
          <a:p>
            <a:pPr>
              <a:spcBef>
                <a:spcPct val="50000"/>
              </a:spcBef>
            </a:pPr>
            <a:r>
              <a:rPr lang="en-US" sz="2400" b="0" dirty="0">
                <a:latin typeface="Tahoma" pitchFamily="34" charset="0"/>
              </a:rPr>
              <a:t>Conflict that hinders group performance.</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 calcmode="lin" valueType="num">
                                      <p:cBhvr additive="base">
                                        <p:cTn id="11"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 calcmode="lin" valueType="num">
                                      <p:cBhvr additive="base">
                                        <p:cTn id="1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 calcmode="lin" valueType="num">
                                      <p:cBhvr additive="base">
                                        <p:cTn id="2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bg/>
                                          </p:spTgt>
                                        </p:tgtEl>
                                        <p:attrNameLst>
                                          <p:attrName>style.visibility</p:attrName>
                                        </p:attrNameLst>
                                      </p:cBhvr>
                                      <p:to>
                                        <p:strVal val="visible"/>
                                      </p:to>
                                    </p:set>
                                    <p:anim calcmode="lin" valueType="num">
                                      <p:cBhvr additive="base">
                                        <p:cTn id="29"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additive="base">
                                        <p:cTn id="3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 calcmode="lin" valueType="num">
                                      <p:cBhvr additive="base">
                                        <p:cTn id="4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build="p" animBg="1"/>
      <p:bldP spid="11"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theme\dark-blue-floral-theme-powerpoint-powerpoint-backgrounds-dark-blue-floral-theme-powerpoint-imag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txBox="1">
            <a:spLocks noChangeArrowheads="1"/>
          </p:cNvSpPr>
          <p:nvPr/>
        </p:nvSpPr>
        <p:spPr>
          <a:xfrm>
            <a:off x="685800" y="304800"/>
            <a:ext cx="7772400" cy="685800"/>
          </a:xfrm>
          <a:prstGeom prst="rect">
            <a:avLst/>
          </a:prstGeom>
          <a:ln/>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bg1"/>
                </a:solidFill>
                <a:effectLst/>
                <a:uLnTx/>
                <a:uFillTx/>
                <a:latin typeface="+mj-lt"/>
                <a:ea typeface="+mj-ea"/>
                <a:cs typeface="+mj-cs"/>
              </a:rPr>
              <a:t>Types of Conflict</a:t>
            </a:r>
            <a:endParaRPr kumimoji="0" lang="en-US" sz="4400" b="1" i="0" u="none" strike="noStrike" kern="1200" cap="none" spc="0" normalizeH="0" baseline="0" noProof="0" dirty="0">
              <a:ln>
                <a:noFill/>
              </a:ln>
              <a:solidFill>
                <a:schemeClr val="bg1"/>
              </a:solidFill>
              <a:effectLst/>
              <a:uLnTx/>
              <a:uFillTx/>
              <a:latin typeface="+mj-lt"/>
              <a:ea typeface="+mj-ea"/>
              <a:cs typeface="+mj-cs"/>
            </a:endParaRPr>
          </a:p>
        </p:txBody>
      </p:sp>
      <p:sp>
        <p:nvSpPr>
          <p:cNvPr id="4" name="Line 3"/>
          <p:cNvSpPr>
            <a:spLocks noChangeShapeType="1"/>
          </p:cNvSpPr>
          <p:nvPr/>
        </p:nvSpPr>
        <p:spPr bwMode="auto">
          <a:xfrm flipV="1">
            <a:off x="685800" y="2798762"/>
            <a:ext cx="3886200" cy="20637"/>
          </a:xfrm>
          <a:prstGeom prst="line">
            <a:avLst/>
          </a:prstGeom>
          <a:noFill/>
          <a:ln w="38100">
            <a:solidFill>
              <a:srgbClr val="CC3300"/>
            </a:solidFill>
            <a:round/>
            <a:headEnd/>
            <a:tailEnd/>
          </a:ln>
          <a:effectLst/>
        </p:spPr>
        <p:txBody>
          <a:bodyPr/>
          <a:lstStyle/>
          <a:p>
            <a:endParaRPr lang="en-US" dirty="0"/>
          </a:p>
        </p:txBody>
      </p:sp>
      <p:sp>
        <p:nvSpPr>
          <p:cNvPr id="5" name="Line 4"/>
          <p:cNvSpPr>
            <a:spLocks noChangeShapeType="1"/>
          </p:cNvSpPr>
          <p:nvPr/>
        </p:nvSpPr>
        <p:spPr bwMode="auto">
          <a:xfrm>
            <a:off x="685800" y="4572000"/>
            <a:ext cx="3886200" cy="17463"/>
          </a:xfrm>
          <a:prstGeom prst="line">
            <a:avLst/>
          </a:prstGeom>
          <a:noFill/>
          <a:ln w="38100">
            <a:solidFill>
              <a:srgbClr val="CC3300"/>
            </a:solidFill>
            <a:round/>
            <a:headEnd/>
            <a:tailEnd/>
          </a:ln>
          <a:effectLst/>
        </p:spPr>
        <p:txBody>
          <a:bodyPr/>
          <a:lstStyle/>
          <a:p>
            <a:endParaRPr lang="en-US" dirty="0"/>
          </a:p>
        </p:txBody>
      </p:sp>
      <p:pic>
        <p:nvPicPr>
          <p:cNvPr id="6" name="Picture 5" descr="j0149481"/>
          <p:cNvPicPr>
            <a:picLocks noChangeAspect="1" noChangeArrowheads="1"/>
          </p:cNvPicPr>
          <p:nvPr/>
        </p:nvPicPr>
        <p:blipFill>
          <a:blip r:embed="rId3" cstate="print"/>
          <a:srcRect/>
          <a:stretch>
            <a:fillRect/>
          </a:stretch>
        </p:blipFill>
        <p:spPr bwMode="auto">
          <a:xfrm>
            <a:off x="5029200" y="1524000"/>
            <a:ext cx="3824067" cy="3886200"/>
          </a:xfrm>
          <a:prstGeom prst="rect">
            <a:avLst/>
          </a:prstGeom>
          <a:noFill/>
        </p:spPr>
      </p:pic>
      <p:sp>
        <p:nvSpPr>
          <p:cNvPr id="7" name="Text Box 6"/>
          <p:cNvSpPr txBox="1">
            <a:spLocks noChangeArrowheads="1"/>
          </p:cNvSpPr>
          <p:nvPr/>
        </p:nvSpPr>
        <p:spPr bwMode="auto">
          <a:xfrm>
            <a:off x="685800" y="1295400"/>
            <a:ext cx="4191000" cy="138499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spcBef>
                <a:spcPct val="50000"/>
              </a:spcBef>
            </a:pPr>
            <a:r>
              <a:rPr lang="en-US" sz="2400" b="1" u="sng" dirty="0"/>
              <a:t>Task Conflict</a:t>
            </a:r>
          </a:p>
          <a:p>
            <a:pPr>
              <a:spcBef>
                <a:spcPct val="50000"/>
              </a:spcBef>
            </a:pPr>
            <a:r>
              <a:rPr lang="en-US" sz="2400" b="0" dirty="0">
                <a:latin typeface="Tahoma" pitchFamily="34" charset="0"/>
              </a:rPr>
              <a:t>Conflicts over content and goals of the work.</a:t>
            </a:r>
          </a:p>
        </p:txBody>
      </p:sp>
      <p:sp>
        <p:nvSpPr>
          <p:cNvPr id="8" name="Text Box 7"/>
          <p:cNvSpPr txBox="1">
            <a:spLocks noChangeArrowheads="1"/>
          </p:cNvSpPr>
          <p:nvPr/>
        </p:nvSpPr>
        <p:spPr bwMode="auto">
          <a:xfrm>
            <a:off x="685800" y="2971800"/>
            <a:ext cx="4267200" cy="1423095"/>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spcBef>
                <a:spcPct val="50000"/>
              </a:spcBef>
            </a:pPr>
            <a:r>
              <a:rPr lang="en-US" sz="2400" b="1" u="sng" dirty="0"/>
              <a:t>Relationship Conflict</a:t>
            </a:r>
          </a:p>
          <a:p>
            <a:pPr>
              <a:spcBef>
                <a:spcPct val="50000"/>
              </a:spcBef>
            </a:pPr>
            <a:r>
              <a:rPr lang="en-US" sz="2400" b="0" dirty="0">
                <a:latin typeface="Tahoma" pitchFamily="34" charset="0"/>
              </a:rPr>
              <a:t>Conflict based on interpersonal relationships.</a:t>
            </a:r>
          </a:p>
        </p:txBody>
      </p:sp>
      <p:sp>
        <p:nvSpPr>
          <p:cNvPr id="9" name="Text Box 8"/>
          <p:cNvSpPr txBox="1">
            <a:spLocks noChangeArrowheads="1"/>
          </p:cNvSpPr>
          <p:nvPr/>
        </p:nvSpPr>
        <p:spPr bwMode="auto">
          <a:xfrm>
            <a:off x="685800" y="4800600"/>
            <a:ext cx="5181600" cy="101566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spcBef>
                <a:spcPct val="50000"/>
              </a:spcBef>
            </a:pPr>
            <a:r>
              <a:rPr lang="en-US" sz="2400" b="1" u="sng" dirty="0"/>
              <a:t>Process Conflict</a:t>
            </a:r>
          </a:p>
          <a:p>
            <a:pPr>
              <a:spcBef>
                <a:spcPct val="50000"/>
              </a:spcBef>
            </a:pPr>
            <a:r>
              <a:rPr lang="en-US" sz="2400" b="0" dirty="0">
                <a:latin typeface="Tahoma" pitchFamily="34" charset="0"/>
              </a:rPr>
              <a:t>Conflict over how work gets done.</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bg/>
                                          </p:spTgt>
                                        </p:tgtEl>
                                        <p:attrNameLst>
                                          <p:attrName>style.visibility</p:attrName>
                                        </p:attrNameLst>
                                      </p:cBhvr>
                                      <p:to>
                                        <p:strVal val="visible"/>
                                      </p:to>
                                    </p:set>
                                    <p:anim calcmode="lin" valueType="num">
                                      <p:cBhvr additive="base">
                                        <p:cTn id="14" dur="500" fill="hold"/>
                                        <p:tgtEl>
                                          <p:spTgt spid="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7">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additive="base">
                                        <p:cTn id="20"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 calcmode="lin" valueType="num">
                                      <p:cBhvr additive="base">
                                        <p:cTn id="26"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8">
                                            <p:bg/>
                                          </p:spTgt>
                                        </p:tgtEl>
                                        <p:attrNameLst>
                                          <p:attrName>style.visibility</p:attrName>
                                        </p:attrNameLst>
                                      </p:cBhvr>
                                      <p:to>
                                        <p:strVal val="visible"/>
                                      </p:to>
                                    </p:set>
                                    <p:anim calcmode="lin" valueType="num">
                                      <p:cBhvr additive="base">
                                        <p:cTn id="32"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3"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8">
                                            <p:txEl>
                                              <p:pRg st="0" end="0"/>
                                            </p:txEl>
                                          </p:spTgt>
                                        </p:tgtEl>
                                        <p:attrNameLst>
                                          <p:attrName>style.visibility</p:attrName>
                                        </p:attrNameLst>
                                      </p:cBhvr>
                                      <p:to>
                                        <p:strVal val="visible"/>
                                      </p:to>
                                    </p:set>
                                    <p:anim calcmode="lin" valueType="num">
                                      <p:cBhvr additive="base">
                                        <p:cTn id="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8">
                                            <p:txEl>
                                              <p:pRg st="1" end="1"/>
                                            </p:txEl>
                                          </p:spTgt>
                                        </p:tgtEl>
                                        <p:attrNameLst>
                                          <p:attrName>style.visibility</p:attrName>
                                        </p:attrNameLst>
                                      </p:cBhvr>
                                      <p:to>
                                        <p:strVal val="visible"/>
                                      </p:to>
                                    </p:set>
                                    <p:anim calcmode="lin" valueType="num">
                                      <p:cBhvr additive="base">
                                        <p:cTn id="44"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9">
                                            <p:bg/>
                                          </p:spTgt>
                                        </p:tgtEl>
                                        <p:attrNameLst>
                                          <p:attrName>style.visibility</p:attrName>
                                        </p:attrNameLst>
                                      </p:cBhvr>
                                      <p:to>
                                        <p:strVal val="visible"/>
                                      </p:to>
                                    </p:set>
                                    <p:anim calcmode="lin" valueType="num">
                                      <p:cBhvr additive="base">
                                        <p:cTn id="50" dur="500" fill="hold"/>
                                        <p:tgtEl>
                                          <p:spTgt spid="9">
                                            <p:bg/>
                                          </p:spTgt>
                                        </p:tgtEl>
                                        <p:attrNameLst>
                                          <p:attrName>ppt_x</p:attrName>
                                        </p:attrNameLst>
                                      </p:cBhvr>
                                      <p:tavLst>
                                        <p:tav tm="0">
                                          <p:val>
                                            <p:strVal val="#ppt_x"/>
                                          </p:val>
                                        </p:tav>
                                        <p:tav tm="100000">
                                          <p:val>
                                            <p:strVal val="#ppt_x"/>
                                          </p:val>
                                        </p:tav>
                                      </p:tavLst>
                                    </p:anim>
                                    <p:anim calcmode="lin" valueType="num">
                                      <p:cBhvr additive="base">
                                        <p:cTn id="51" dur="500" fill="hold"/>
                                        <p:tgtEl>
                                          <p:spTgt spid="9">
                                            <p:bg/>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xEl>
                                              <p:pRg st="0" end="0"/>
                                            </p:txEl>
                                          </p:spTgt>
                                        </p:tgtEl>
                                        <p:attrNameLst>
                                          <p:attrName>style.visibility</p:attrName>
                                        </p:attrNameLst>
                                      </p:cBhvr>
                                      <p:to>
                                        <p:strVal val="visible"/>
                                      </p:to>
                                    </p:set>
                                    <p:anim calcmode="lin" valueType="num">
                                      <p:cBhvr additive="base">
                                        <p:cTn id="56"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9">
                                            <p:txEl>
                                              <p:pRg st="1" end="1"/>
                                            </p:txEl>
                                          </p:spTgt>
                                        </p:tgtEl>
                                        <p:attrNameLst>
                                          <p:attrName>style.visibility</p:attrName>
                                        </p:attrNameLst>
                                      </p:cBhvr>
                                      <p:to>
                                        <p:strVal val="visible"/>
                                      </p:to>
                                    </p:set>
                                    <p:anim calcmode="lin" valueType="num">
                                      <p:cBhvr additive="base">
                                        <p:cTn id="62"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wipe(down)">
                                      <p:cBhvr>
                                        <p:cTn id="6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build="p" animBg="1"/>
      <p:bldP spid="8" grpId="0" build="p" animBg="1"/>
      <p:bldP spid="9"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D:\theme\Abstract-Blue-backgrounds-3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TextBox 8"/>
          <p:cNvSpPr txBox="1"/>
          <p:nvPr/>
        </p:nvSpPr>
        <p:spPr>
          <a:xfrm>
            <a:off x="2362201" y="2667000"/>
            <a:ext cx="4648200" cy="224676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latin typeface="Times New Roman" pitchFamily="18" charset="0"/>
                <a:cs typeface="Times New Roman" pitchFamily="18" charset="0"/>
              </a:rPr>
              <a:t>A process that has five stages: potential opposition or incompatibility, Cognition and personalization, intensions, behavior and outcome </a:t>
            </a:r>
          </a:p>
          <a:p>
            <a:pPr algn="just"/>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10" name="Rectangle 9"/>
          <p:cNvSpPr/>
          <p:nvPr/>
        </p:nvSpPr>
        <p:spPr>
          <a:xfrm>
            <a:off x="1828800" y="990600"/>
            <a:ext cx="5638800"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3600" b="1" u="sng" dirty="0" smtClean="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rPr>
              <a:t>The conflict process </a:t>
            </a:r>
            <a:endParaRPr lang="en-US" sz="3600" b="1" u="sng" dirty="0">
              <a:ln w="17780" cmpd="sng">
                <a:solidFill>
                  <a:srgbClr val="FFFFFF"/>
                </a:solidFill>
                <a:prstDash val="solid"/>
                <a:miter lim="800000"/>
              </a:ln>
              <a:effectLst>
                <a:outerShdw blurRad="50800" algn="tl" rotWithShape="0">
                  <a:srgbClr val="000000"/>
                </a:outerShdw>
              </a:effectLst>
              <a:latin typeface="Times New Roman" pitchFamily="18" charset="0"/>
              <a:cs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2000"/>
                                        <p:tgtEl>
                                          <p:spTgt spid="9">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2000"/>
                                        <p:tgtEl>
                                          <p:spTgt spid="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D:\theme\dark-blue-floral-theme-powerpoint-powerpoint-backgrounds-dark-blue-floral-theme-powerpoint-image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pic>
        <p:nvPicPr>
          <p:cNvPr id="3" name="Picture 2" descr="D:\theme\dark-blue-floral-theme-powerpoint-powerpoint-backgrounds-dark-blue-floral-theme-powerpoint-images.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Rectangle 2"/>
          <p:cNvSpPr txBox="1">
            <a:spLocks noChangeArrowheads="1"/>
          </p:cNvSpPr>
          <p:nvPr/>
        </p:nvSpPr>
        <p:spPr>
          <a:xfrm>
            <a:off x="685800" y="685800"/>
            <a:ext cx="7772400" cy="685800"/>
          </a:xfrm>
          <a:prstGeom prst="rect">
            <a:avLst/>
          </a:prstGeom>
          <a:ln/>
        </p:spPr>
        <p:style>
          <a:lnRef idx="0">
            <a:schemeClr val="accent3"/>
          </a:lnRef>
          <a:fillRef idx="3">
            <a:schemeClr val="accent3"/>
          </a:fillRef>
          <a:effectRef idx="3">
            <a:schemeClr val="accent3"/>
          </a:effectRef>
          <a:fontRef idx="minor">
            <a:schemeClr val="lt1"/>
          </a:fontRef>
        </p:style>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The Conflict Process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graphicFrame>
        <p:nvGraphicFramePr>
          <p:cNvPr id="7" name="Object 6"/>
          <p:cNvGraphicFramePr>
            <a:graphicFrameLocks noChangeAspect="1"/>
          </p:cNvGraphicFramePr>
          <p:nvPr/>
        </p:nvGraphicFramePr>
        <p:xfrm>
          <a:off x="609600" y="2133600"/>
          <a:ext cx="7924800" cy="4114800"/>
        </p:xfrm>
        <a:graphic>
          <a:graphicData uri="http://schemas.openxmlformats.org/presentationml/2006/ole">
            <mc:AlternateContent xmlns:mc="http://schemas.openxmlformats.org/markup-compatibility/2006">
              <mc:Choice xmlns:v="urn:schemas-microsoft-com:vml" Requires="v">
                <p:oleObj spid="_x0000_s32772" name="Photo Editor Photo" r:id="rId4" imgW="8306960" imgH="2914286" progId="">
                  <p:embed/>
                </p:oleObj>
              </mc:Choice>
              <mc:Fallback>
                <p:oleObj name="Photo Editor Photo" r:id="rId4" imgW="8306960" imgH="2914286"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133600"/>
                        <a:ext cx="792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385</TotalTime>
  <Words>951</Words>
  <Application>Microsoft Office PowerPoint</Application>
  <PresentationFormat>On-screen Show (4:3)</PresentationFormat>
  <Paragraphs>135</Paragraphs>
  <Slides>34</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1" baseType="lpstr">
      <vt:lpstr>Arial</vt:lpstr>
      <vt:lpstr>Calibri</vt:lpstr>
      <vt:lpstr>Tahoma</vt:lpstr>
      <vt:lpstr>Times New Roman</vt:lpstr>
      <vt:lpstr>Wingdings</vt:lpstr>
      <vt:lpstr>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cp:lastModifiedBy>
  <cp:revision>102</cp:revision>
  <dcterms:created xsi:type="dcterms:W3CDTF">2013-04-28T07:41:39Z</dcterms:created>
  <dcterms:modified xsi:type="dcterms:W3CDTF">2020-09-05T10:15:05Z</dcterms:modified>
</cp:coreProperties>
</file>